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74"/>
  </p:notesMasterIdLst>
  <p:handoutMasterIdLst>
    <p:handoutMasterId r:id="rId75"/>
  </p:handoutMasterIdLst>
  <p:sldIdLst>
    <p:sldId id="375" r:id="rId2"/>
    <p:sldId id="452" r:id="rId3"/>
    <p:sldId id="518" r:id="rId4"/>
    <p:sldId id="453" r:id="rId5"/>
    <p:sldId id="454" r:id="rId6"/>
    <p:sldId id="505" r:id="rId7"/>
    <p:sldId id="455" r:id="rId8"/>
    <p:sldId id="456" r:id="rId9"/>
    <p:sldId id="458" r:id="rId10"/>
    <p:sldId id="457" r:id="rId11"/>
    <p:sldId id="459" r:id="rId12"/>
    <p:sldId id="460" r:id="rId13"/>
    <p:sldId id="461" r:id="rId14"/>
    <p:sldId id="462" r:id="rId15"/>
    <p:sldId id="463" r:id="rId16"/>
    <p:sldId id="464" r:id="rId17"/>
    <p:sldId id="465" r:id="rId18"/>
    <p:sldId id="467" r:id="rId19"/>
    <p:sldId id="506" r:id="rId20"/>
    <p:sldId id="507" r:id="rId21"/>
    <p:sldId id="515" r:id="rId22"/>
    <p:sldId id="508" r:id="rId23"/>
    <p:sldId id="519" r:id="rId24"/>
    <p:sldId id="468" r:id="rId25"/>
    <p:sldId id="469" r:id="rId26"/>
    <p:sldId id="470" r:id="rId27"/>
    <p:sldId id="471" r:id="rId28"/>
    <p:sldId id="472" r:id="rId29"/>
    <p:sldId id="473" r:id="rId30"/>
    <p:sldId id="475" r:id="rId31"/>
    <p:sldId id="476" r:id="rId32"/>
    <p:sldId id="474" r:id="rId33"/>
    <p:sldId id="466" r:id="rId34"/>
    <p:sldId id="501" r:id="rId35"/>
    <p:sldId id="477" r:id="rId36"/>
    <p:sldId id="478" r:id="rId37"/>
    <p:sldId id="479" r:id="rId38"/>
    <p:sldId id="480" r:id="rId39"/>
    <p:sldId id="481" r:id="rId40"/>
    <p:sldId id="482" r:id="rId41"/>
    <p:sldId id="483" r:id="rId42"/>
    <p:sldId id="498" r:id="rId43"/>
    <p:sldId id="484" r:id="rId44"/>
    <p:sldId id="509" r:id="rId45"/>
    <p:sldId id="485" r:id="rId46"/>
    <p:sldId id="486" r:id="rId47"/>
    <p:sldId id="487" r:id="rId48"/>
    <p:sldId id="516" r:id="rId49"/>
    <p:sldId id="510" r:id="rId50"/>
    <p:sldId id="488" r:id="rId51"/>
    <p:sldId id="517" r:id="rId52"/>
    <p:sldId id="511" r:id="rId53"/>
    <p:sldId id="499" r:id="rId54"/>
    <p:sldId id="489" r:id="rId55"/>
    <p:sldId id="512" r:id="rId56"/>
    <p:sldId id="490" r:id="rId57"/>
    <p:sldId id="381" r:id="rId58"/>
    <p:sldId id="340" r:id="rId59"/>
    <p:sldId id="491" r:id="rId60"/>
    <p:sldId id="441" r:id="rId61"/>
    <p:sldId id="492" r:id="rId62"/>
    <p:sldId id="514" r:id="rId63"/>
    <p:sldId id="513" r:id="rId64"/>
    <p:sldId id="500" r:id="rId65"/>
    <p:sldId id="446" r:id="rId66"/>
    <p:sldId id="493" r:id="rId67"/>
    <p:sldId id="502" r:id="rId68"/>
    <p:sldId id="503" r:id="rId69"/>
    <p:sldId id="504" r:id="rId70"/>
    <p:sldId id="495" r:id="rId71"/>
    <p:sldId id="496" r:id="rId72"/>
    <p:sldId id="497" r:id="rId73"/>
  </p:sldIdLst>
  <p:sldSz cx="9144000" cy="6858000" type="letter"/>
  <p:notesSz cx="6858000" cy="9144000"/>
  <p:defaultTextStyle>
    <a:defPPr>
      <a:defRPr lang="en-CA"/>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9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39"/>
    <p:restoredTop sz="94687"/>
  </p:normalViewPr>
  <p:slideViewPr>
    <p:cSldViewPr snapToObjects="1">
      <p:cViewPr varScale="1">
        <p:scale>
          <a:sx n="226" d="100"/>
          <a:sy n="226" d="100"/>
        </p:scale>
        <p:origin x="1944" y="344"/>
      </p:cViewPr>
      <p:guideLst>
        <p:guide orient="horz" pos="19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100" d="100"/>
          <a:sy n="100" d="100"/>
        </p:scale>
        <p:origin x="-780" y="21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1CB797F2-3F1B-F7BE-D5D1-56DF4538D25C}"/>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ahoma" pitchFamily="34" charset="0"/>
                <a:ea typeface="+mn-ea"/>
                <a:cs typeface="+mn-cs"/>
              </a:defRPr>
            </a:lvl1pPr>
          </a:lstStyle>
          <a:p>
            <a:pPr>
              <a:defRPr/>
            </a:pPr>
            <a:endParaRPr lang="en-CA"/>
          </a:p>
        </p:txBody>
      </p:sp>
      <p:sp>
        <p:nvSpPr>
          <p:cNvPr id="60419" name="Rectangle 3">
            <a:extLst>
              <a:ext uri="{FF2B5EF4-FFF2-40B4-BE49-F238E27FC236}">
                <a16:creationId xmlns:a16="http://schemas.microsoft.com/office/drawing/2014/main" id="{72B880A2-004B-38DB-93B7-63B21321A518}"/>
              </a:ext>
            </a:extLst>
          </p:cNvPr>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ahoma" pitchFamily="34" charset="0"/>
                <a:ea typeface="+mn-ea"/>
                <a:cs typeface="+mn-cs"/>
              </a:defRPr>
            </a:lvl1pPr>
          </a:lstStyle>
          <a:p>
            <a:pPr>
              <a:defRPr/>
            </a:pPr>
            <a:endParaRPr lang="en-CA"/>
          </a:p>
        </p:txBody>
      </p:sp>
      <p:sp>
        <p:nvSpPr>
          <p:cNvPr id="60420" name="Rectangle 4">
            <a:extLst>
              <a:ext uri="{FF2B5EF4-FFF2-40B4-BE49-F238E27FC236}">
                <a16:creationId xmlns:a16="http://schemas.microsoft.com/office/drawing/2014/main" id="{1D930695-EC20-D69F-CF03-712CD8ABA1EE}"/>
              </a:ext>
            </a:extLst>
          </p:cNvPr>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ahoma" pitchFamily="34" charset="0"/>
                <a:ea typeface="+mn-ea"/>
                <a:cs typeface="+mn-cs"/>
              </a:defRPr>
            </a:lvl1pPr>
          </a:lstStyle>
          <a:p>
            <a:pPr>
              <a:defRPr/>
            </a:pPr>
            <a:endParaRPr lang="en-CA"/>
          </a:p>
        </p:txBody>
      </p:sp>
      <p:sp>
        <p:nvSpPr>
          <p:cNvPr id="60421" name="Rectangle 5">
            <a:extLst>
              <a:ext uri="{FF2B5EF4-FFF2-40B4-BE49-F238E27FC236}">
                <a16:creationId xmlns:a16="http://schemas.microsoft.com/office/drawing/2014/main" id="{9558EE4C-220D-8793-8692-15A5C6FCDE5A}"/>
              </a:ext>
            </a:extLst>
          </p:cNvPr>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panose="020B0604030504040204" pitchFamily="34" charset="0"/>
              </a:defRPr>
            </a:lvl1pPr>
          </a:lstStyle>
          <a:p>
            <a:fld id="{B6D4E7F3-F8F2-8C4E-B042-9F49A2066351}" type="slidenum">
              <a:rPr lang="en-CA" altLang="en-US"/>
              <a:pPr/>
              <a:t>‹#›</a:t>
            </a:fld>
            <a:endParaRPr lang="en-CA"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7378F065-0EB6-F6EA-FDB0-16858DE768C0}"/>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ahoma" pitchFamily="34" charset="0"/>
                <a:ea typeface="+mn-ea"/>
                <a:cs typeface="+mn-cs"/>
              </a:defRPr>
            </a:lvl1pPr>
          </a:lstStyle>
          <a:p>
            <a:pPr>
              <a:defRPr/>
            </a:pPr>
            <a:endParaRPr lang="en-CA"/>
          </a:p>
        </p:txBody>
      </p:sp>
      <p:sp>
        <p:nvSpPr>
          <p:cNvPr id="61443" name="Rectangle 3">
            <a:extLst>
              <a:ext uri="{FF2B5EF4-FFF2-40B4-BE49-F238E27FC236}">
                <a16:creationId xmlns:a16="http://schemas.microsoft.com/office/drawing/2014/main" id="{0C223FF4-3471-CB23-E0E6-C14C8756D156}"/>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ahoma" pitchFamily="34" charset="0"/>
                <a:ea typeface="+mn-ea"/>
                <a:cs typeface="+mn-cs"/>
              </a:defRPr>
            </a:lvl1pPr>
          </a:lstStyle>
          <a:p>
            <a:pPr>
              <a:defRPr/>
            </a:pPr>
            <a:endParaRPr lang="en-CA"/>
          </a:p>
        </p:txBody>
      </p:sp>
      <p:sp>
        <p:nvSpPr>
          <p:cNvPr id="11268" name="Rectangle 4">
            <a:extLst>
              <a:ext uri="{FF2B5EF4-FFF2-40B4-BE49-F238E27FC236}">
                <a16:creationId xmlns:a16="http://schemas.microsoft.com/office/drawing/2014/main" id="{0B476CB9-846F-BD16-CC37-E99F80837CD5}"/>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5" name="Rectangle 5">
            <a:extLst>
              <a:ext uri="{FF2B5EF4-FFF2-40B4-BE49-F238E27FC236}">
                <a16:creationId xmlns:a16="http://schemas.microsoft.com/office/drawing/2014/main" id="{D9DC8C57-380C-4B5B-3B47-52249E7085A4}"/>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61446" name="Rectangle 6">
            <a:extLst>
              <a:ext uri="{FF2B5EF4-FFF2-40B4-BE49-F238E27FC236}">
                <a16:creationId xmlns:a16="http://schemas.microsoft.com/office/drawing/2014/main" id="{482C4938-B908-D792-48EC-43130E9CCBB4}"/>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ahoma" pitchFamily="34" charset="0"/>
                <a:ea typeface="+mn-ea"/>
                <a:cs typeface="+mn-cs"/>
              </a:defRPr>
            </a:lvl1pPr>
          </a:lstStyle>
          <a:p>
            <a:pPr>
              <a:defRPr/>
            </a:pPr>
            <a:endParaRPr lang="en-CA"/>
          </a:p>
        </p:txBody>
      </p:sp>
      <p:sp>
        <p:nvSpPr>
          <p:cNvPr id="61447" name="Rectangle 7">
            <a:extLst>
              <a:ext uri="{FF2B5EF4-FFF2-40B4-BE49-F238E27FC236}">
                <a16:creationId xmlns:a16="http://schemas.microsoft.com/office/drawing/2014/main" id="{F7C3F156-B99E-5D07-2D8A-B7CAA792676C}"/>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panose="020B0604030504040204" pitchFamily="34" charset="0"/>
              </a:defRPr>
            </a:lvl1pPr>
          </a:lstStyle>
          <a:p>
            <a:fld id="{465E1352-C5AF-7E4E-937B-8E8EAA1679A1}" type="slidenum">
              <a:rPr lang="en-CA" altLang="en-US"/>
              <a:pPr/>
              <a:t>‹#›</a:t>
            </a:fld>
            <a:endParaRPr lang="en-CA"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6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1736A456-564B-76C2-7CD7-89FC8C90B9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426899C-35B6-D443-A37B-5C5FC15240FF}" type="slidenum">
              <a:rPr lang="en-CA" altLang="en-US" sz="1200">
                <a:latin typeface="Tahoma" panose="020B0604030504040204" pitchFamily="34" charset="0"/>
              </a:rPr>
              <a:pPr/>
              <a:t>1</a:t>
            </a:fld>
            <a:endParaRPr lang="en-CA" altLang="en-US" sz="1200">
              <a:latin typeface="Tahoma" panose="020B0604030504040204" pitchFamily="34" charset="0"/>
            </a:endParaRPr>
          </a:p>
        </p:txBody>
      </p:sp>
      <p:sp>
        <p:nvSpPr>
          <p:cNvPr id="14339" name="Rectangle 2">
            <a:extLst>
              <a:ext uri="{FF2B5EF4-FFF2-40B4-BE49-F238E27FC236}">
                <a16:creationId xmlns:a16="http://schemas.microsoft.com/office/drawing/2014/main" id="{38FC9F2F-27C5-97E1-63DD-7EF8E818101E}"/>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92A2846C-FDCB-AE24-0234-0E8DDF2BD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A033D2F7-887A-E2BD-EF79-2D1C33EF97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2ECB96C-6454-364D-B5D1-B7B4EBCA671B}" type="slidenum">
              <a:rPr lang="en-CA" altLang="en-US" sz="1200">
                <a:latin typeface="Tahoma" panose="020B0604030504040204" pitchFamily="34" charset="0"/>
              </a:rPr>
              <a:pPr/>
              <a:t>68</a:t>
            </a:fld>
            <a:endParaRPr lang="en-CA" altLang="en-US" sz="1200">
              <a:latin typeface="Tahoma" panose="020B0604030504040204" pitchFamily="34" charset="0"/>
            </a:endParaRPr>
          </a:p>
        </p:txBody>
      </p:sp>
      <p:sp>
        <p:nvSpPr>
          <p:cNvPr id="73731" name="Rectangle 2">
            <a:extLst>
              <a:ext uri="{FF2B5EF4-FFF2-40B4-BE49-F238E27FC236}">
                <a16:creationId xmlns:a16="http://schemas.microsoft.com/office/drawing/2014/main" id="{C7B3244A-45A9-CEB8-83BE-ABB3FE0B530A}"/>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0ACC2AC9-F99A-9EE8-89C7-F603C6DA94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68F39296-A444-3539-F81A-F100B050A8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4A21044-8E14-3C40-A8D6-D3F3F0F4E894}" type="slidenum">
              <a:rPr lang="en-CA" altLang="en-US" sz="1200">
                <a:latin typeface="Tahoma" panose="020B0604030504040204" pitchFamily="34" charset="0"/>
              </a:rPr>
              <a:pPr/>
              <a:t>69</a:t>
            </a:fld>
            <a:endParaRPr lang="en-CA" altLang="en-US" sz="1200">
              <a:latin typeface="Tahoma" panose="020B0604030504040204" pitchFamily="34" charset="0"/>
            </a:endParaRPr>
          </a:p>
        </p:txBody>
      </p:sp>
      <p:sp>
        <p:nvSpPr>
          <p:cNvPr id="75779" name="Rectangle 2">
            <a:extLst>
              <a:ext uri="{FF2B5EF4-FFF2-40B4-BE49-F238E27FC236}">
                <a16:creationId xmlns:a16="http://schemas.microsoft.com/office/drawing/2014/main" id="{E4C47EE2-8C29-35CF-8878-D4E951C23951}"/>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B25EB0A9-13B0-4DB5-57DC-4188A2E322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5CE9D6F7-7BCB-D142-5887-1BADB0488A5D}"/>
              </a:ext>
            </a:extLst>
          </p:cNvPr>
          <p:cNvSpPr>
            <a:spLocks noGrp="1" noRot="1" noChangeAspect="1" noTextEdit="1"/>
          </p:cNvSpPr>
          <p:nvPr>
            <p:ph type="sldImg"/>
          </p:nvPr>
        </p:nvSpPr>
        <p:spPr>
          <a:ln/>
        </p:spPr>
      </p:sp>
      <p:sp>
        <p:nvSpPr>
          <p:cNvPr id="16387" name="Notes Placeholder 2">
            <a:extLst>
              <a:ext uri="{FF2B5EF4-FFF2-40B4-BE49-F238E27FC236}">
                <a16:creationId xmlns:a16="http://schemas.microsoft.com/office/drawing/2014/main" id="{588F371B-E685-81D7-3CD2-5473A9D9F74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16388" name="Slide Number Placeholder 3">
            <a:extLst>
              <a:ext uri="{FF2B5EF4-FFF2-40B4-BE49-F238E27FC236}">
                <a16:creationId xmlns:a16="http://schemas.microsoft.com/office/drawing/2014/main" id="{F1F6ABCB-C82C-46FD-FD57-F532ABC8BF1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E78FEEA-8812-0A47-8A77-D08FA8F22FFF}" type="slidenum">
              <a:rPr lang="en-CA" altLang="en-US" sz="1200">
                <a:latin typeface="Tahoma" panose="020B0604030504040204" pitchFamily="34" charset="0"/>
              </a:rPr>
              <a:pPr/>
              <a:t>2</a:t>
            </a:fld>
            <a:endParaRPr lang="en-CA" altLang="en-US" sz="1200">
              <a:latin typeface="Tahoma" panose="020B060403050404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Text Box 1">
            <a:extLst>
              <a:ext uri="{FF2B5EF4-FFF2-40B4-BE49-F238E27FC236}">
                <a16:creationId xmlns:a16="http://schemas.microsoft.com/office/drawing/2014/main" id="{AC0C514F-5719-1527-5CDA-B52CB5EB73E6}"/>
              </a:ext>
            </a:extLst>
          </p:cNvPr>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endParaRPr lang="en-US" altLang="en-US" sz="1800"/>
          </a:p>
        </p:txBody>
      </p:sp>
      <p:sp>
        <p:nvSpPr>
          <p:cNvPr id="18435" name="Rectangle 2">
            <a:extLst>
              <a:ext uri="{FF2B5EF4-FFF2-40B4-BE49-F238E27FC236}">
                <a16:creationId xmlns:a16="http://schemas.microsoft.com/office/drawing/2014/main" id="{FC5045AA-1897-8290-789E-8BA42AB702CC}"/>
              </a:ext>
            </a:extLst>
          </p:cNvPr>
          <p:cNvSpPr>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94DEB619-6E2E-0E9E-16A8-CF5D2CC6B7F7}"/>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64C490C2-9C33-CA4F-48D2-E1F4F9B32B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FF532235-EC36-B4A6-1821-CF7D4FA857AB}"/>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050F59F9-6296-0B11-8F76-2FA8BEDBB9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ED7F67BF-1C5D-AF2B-A61C-A49056D4CD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694AF02-40C1-374B-B64D-BE0E6EC05E32}" type="slidenum">
              <a:rPr lang="en-CA" altLang="tr-TR" sz="1200" smtClean="0">
                <a:latin typeface="Tahoma" panose="020B0604030504040204" pitchFamily="34" charset="0"/>
              </a:rPr>
              <a:pPr/>
              <a:t>58</a:t>
            </a:fld>
            <a:endParaRPr lang="en-CA" altLang="tr-TR" sz="1200">
              <a:latin typeface="Tahoma" panose="020B0604030504040204" pitchFamily="34" charset="0"/>
            </a:endParaRPr>
          </a:p>
        </p:txBody>
      </p:sp>
      <p:sp>
        <p:nvSpPr>
          <p:cNvPr id="48131" name="Rectangle 1026">
            <a:extLst>
              <a:ext uri="{FF2B5EF4-FFF2-40B4-BE49-F238E27FC236}">
                <a16:creationId xmlns:a16="http://schemas.microsoft.com/office/drawing/2014/main" id="{364AF972-427F-A2DF-8FD6-C31C695F9E8D}"/>
              </a:ext>
            </a:extLst>
          </p:cNvPr>
          <p:cNvSpPr>
            <a:spLocks noGrp="1" noRot="1" noChangeAspect="1" noChangeArrowheads="1" noTextEdit="1"/>
          </p:cNvSpPr>
          <p:nvPr>
            <p:ph type="sldImg"/>
          </p:nvPr>
        </p:nvSpPr>
        <p:spPr>
          <a:ln/>
        </p:spPr>
      </p:sp>
      <p:sp>
        <p:nvSpPr>
          <p:cNvPr id="48132" name="Rectangle 1027">
            <a:extLst>
              <a:ext uri="{FF2B5EF4-FFF2-40B4-BE49-F238E27FC236}">
                <a16:creationId xmlns:a16="http://schemas.microsoft.com/office/drawing/2014/main" id="{0712FDB0-B0C5-316B-BC90-D72069B565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tr-TR">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AB7BF641-3146-E5BA-BDB6-FE1E8AAA34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301B117-1110-5147-B7D7-8DCDC9B31276}" type="slidenum">
              <a:rPr lang="en-CA" altLang="en-US" sz="1200">
                <a:latin typeface="Tahoma" panose="020B0604030504040204" pitchFamily="34" charset="0"/>
              </a:rPr>
              <a:pPr/>
              <a:t>60</a:t>
            </a:fld>
            <a:endParaRPr lang="en-CA" altLang="en-US" sz="1200">
              <a:latin typeface="Tahoma" panose="020B0604030504040204" pitchFamily="34" charset="0"/>
            </a:endParaRPr>
          </a:p>
        </p:txBody>
      </p:sp>
      <p:sp>
        <p:nvSpPr>
          <p:cNvPr id="64515" name="Rectangle 2">
            <a:extLst>
              <a:ext uri="{FF2B5EF4-FFF2-40B4-BE49-F238E27FC236}">
                <a16:creationId xmlns:a16="http://schemas.microsoft.com/office/drawing/2014/main" id="{D23AEBBE-52B0-F422-AF9C-D51D548B8971}"/>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4CC1914C-2339-A8B8-F41F-98100D7CD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62699207-595A-9B95-6B69-2C1723C02A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5EE554C-4A88-7546-83AA-D641BCC92FE8}" type="slidenum">
              <a:rPr lang="en-CA" altLang="en-US" sz="1200">
                <a:latin typeface="Tahoma" panose="020B0604030504040204" pitchFamily="34" charset="0"/>
              </a:rPr>
              <a:pPr/>
              <a:t>65</a:t>
            </a:fld>
            <a:endParaRPr lang="en-CA" altLang="en-US" sz="1200">
              <a:latin typeface="Tahoma" panose="020B0604030504040204" pitchFamily="34" charset="0"/>
            </a:endParaRPr>
          </a:p>
        </p:txBody>
      </p:sp>
      <p:sp>
        <p:nvSpPr>
          <p:cNvPr id="68611" name="Rectangle 2">
            <a:extLst>
              <a:ext uri="{FF2B5EF4-FFF2-40B4-BE49-F238E27FC236}">
                <a16:creationId xmlns:a16="http://schemas.microsoft.com/office/drawing/2014/main" id="{01D76DB8-C2C2-F69A-1667-37CF6F60B50B}"/>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2862481A-A56C-8121-8899-6A7F3F294E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FE72AD2A-1969-C767-E484-54C3BECFAF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1F7D7BB-F391-2A40-BCD3-B1473A85C27D}" type="slidenum">
              <a:rPr lang="en-CA" altLang="en-US" sz="1200">
                <a:latin typeface="Tahoma" panose="020B0604030504040204" pitchFamily="34" charset="0"/>
              </a:rPr>
              <a:pPr/>
              <a:t>67</a:t>
            </a:fld>
            <a:endParaRPr lang="en-CA" altLang="en-US" sz="1200">
              <a:latin typeface="Tahoma" panose="020B0604030504040204" pitchFamily="34" charset="0"/>
            </a:endParaRPr>
          </a:p>
        </p:txBody>
      </p:sp>
      <p:sp>
        <p:nvSpPr>
          <p:cNvPr id="71683" name="Rectangle 2">
            <a:extLst>
              <a:ext uri="{FF2B5EF4-FFF2-40B4-BE49-F238E27FC236}">
                <a16:creationId xmlns:a16="http://schemas.microsoft.com/office/drawing/2014/main" id="{90AA3163-E727-CCB2-2A12-BAA03B330B2E}"/>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49432E03-3630-E9B7-65DD-D940691DAA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2" name="Rectangle 44">
            <a:extLst>
              <a:ext uri="{FF2B5EF4-FFF2-40B4-BE49-F238E27FC236}">
                <a16:creationId xmlns:a16="http://schemas.microsoft.com/office/drawing/2014/main" id="{2C939E1B-DB39-72DF-4B58-6E76D483E96E}"/>
              </a:ext>
            </a:extLst>
          </p:cNvPr>
          <p:cNvSpPr>
            <a:spLocks noChangeArrowheads="1"/>
          </p:cNvSpPr>
          <p:nvPr/>
        </p:nvSpPr>
        <p:spPr bwMode="auto">
          <a:xfrm>
            <a:off x="8305800" y="0"/>
            <a:ext cx="609600" cy="6858000"/>
          </a:xfrm>
          <a:prstGeom prst="rect">
            <a:avLst/>
          </a:prstGeom>
          <a:gradFill rotWithShape="1">
            <a:gsLst>
              <a:gs pos="0">
                <a:srgbClr val="677228">
                  <a:alpha val="43999"/>
                </a:srgbClr>
              </a:gs>
              <a:gs pos="100000">
                <a:srgbClr val="5A642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US"/>
          </a:p>
        </p:txBody>
      </p:sp>
      <p:sp>
        <p:nvSpPr>
          <p:cNvPr id="3" name="Rectangle 47">
            <a:extLst>
              <a:ext uri="{FF2B5EF4-FFF2-40B4-BE49-F238E27FC236}">
                <a16:creationId xmlns:a16="http://schemas.microsoft.com/office/drawing/2014/main" id="{245EBA56-23DD-D925-C8A1-721D5EE0CD3D}"/>
              </a:ext>
            </a:extLst>
          </p:cNvPr>
          <p:cNvSpPr>
            <a:spLocks noChangeArrowheads="1"/>
          </p:cNvSpPr>
          <p:nvPr userDrawn="1"/>
        </p:nvSpPr>
        <p:spPr bwMode="auto">
          <a:xfrm rot="16200000">
            <a:off x="3500437" y="-985837"/>
            <a:ext cx="2143125" cy="9144000"/>
          </a:xfrm>
          <a:prstGeom prst="rect">
            <a:avLst/>
          </a:prstGeom>
          <a:solidFill>
            <a:srgbClr val="677228">
              <a:alpha val="4392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US"/>
          </a:p>
        </p:txBody>
      </p:sp>
      <p:sp>
        <p:nvSpPr>
          <p:cNvPr id="4" name="Rectangle 48">
            <a:extLst>
              <a:ext uri="{FF2B5EF4-FFF2-40B4-BE49-F238E27FC236}">
                <a16:creationId xmlns:a16="http://schemas.microsoft.com/office/drawing/2014/main" id="{7C26F356-37BB-E76B-3EAC-168D0FB4D08C}"/>
              </a:ext>
            </a:extLst>
          </p:cNvPr>
          <p:cNvSpPr>
            <a:spLocks noChangeArrowheads="1"/>
          </p:cNvSpPr>
          <p:nvPr userDrawn="1"/>
        </p:nvSpPr>
        <p:spPr bwMode="auto">
          <a:xfrm>
            <a:off x="7315200" y="2438400"/>
            <a:ext cx="1828800" cy="22907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US"/>
          </a:p>
        </p:txBody>
      </p:sp>
      <p:pic>
        <p:nvPicPr>
          <p:cNvPr id="5" name="Picture 35" descr="awtri_4c UPDATE_color">
            <a:extLst>
              <a:ext uri="{FF2B5EF4-FFF2-40B4-BE49-F238E27FC236}">
                <a16:creationId xmlns:a16="http://schemas.microsoft.com/office/drawing/2014/main" id="{846BE43E-5EAA-9F09-6AD3-CF67289740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949950"/>
            <a:ext cx="6842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6" descr="elmasri_thumb">
            <a:extLst>
              <a:ext uri="{FF2B5EF4-FFF2-40B4-BE49-F238E27FC236}">
                <a16:creationId xmlns:a16="http://schemas.microsoft.com/office/drawing/2014/main" id="{9F500E1B-CFB5-01FA-F3EB-1232DABA568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19975" y="2514600"/>
            <a:ext cx="17240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26" name="Rectangle 30" descr="Pink tissue paper"/>
          <p:cNvSpPr>
            <a:spLocks noGrp="1" noChangeArrowheads="1"/>
          </p:cNvSpPr>
          <p:nvPr>
            <p:ph type="ctrTitle" sz="quarter"/>
          </p:nvPr>
        </p:nvSpPr>
        <p:spPr>
          <a:xfrm>
            <a:off x="228600" y="152400"/>
            <a:ext cx="7086600" cy="2286000"/>
          </a:xfrm>
        </p:spPr>
        <p:txBody>
          <a:bodyPr wrap="none" anchor="ctr"/>
          <a:lstStyle>
            <a:lvl1pPr>
              <a:defRPr sz="6600">
                <a:solidFill>
                  <a:srgbClr val="990033"/>
                </a:solidFill>
              </a:defRPr>
            </a:lvl1pPr>
          </a:lstStyle>
          <a:p>
            <a:r>
              <a:rPr lang="en-US"/>
              <a:t>Click to edit Master title style</a:t>
            </a:r>
          </a:p>
        </p:txBody>
      </p:sp>
      <p:sp>
        <p:nvSpPr>
          <p:cNvPr id="4134" name="Rectangle 38" descr="Pink tissue paper"/>
          <p:cNvSpPr>
            <a:spLocks noGrp="1" noChangeArrowheads="1"/>
          </p:cNvSpPr>
          <p:nvPr>
            <p:ph type="subTitle" sz="quarter" idx="1"/>
          </p:nvPr>
        </p:nvSpPr>
        <p:spPr>
          <a:xfrm>
            <a:off x="304800" y="2590800"/>
            <a:ext cx="6629400" cy="1905000"/>
          </a:xfrm>
        </p:spPr>
        <p:txBody>
          <a:bodyPr/>
          <a:lstStyle>
            <a:lvl1pPr marL="0" indent="0">
              <a:buFont typeface="Wingdings" pitchFamily="2" charset="2"/>
              <a:buNone/>
              <a:defRPr sz="3200"/>
            </a:lvl1pPr>
          </a:lstStyle>
          <a:p>
            <a:r>
              <a:rPr lang="en-US"/>
              <a:t>Click to edit Master subtitle style</a:t>
            </a:r>
          </a:p>
        </p:txBody>
      </p:sp>
      <p:sp>
        <p:nvSpPr>
          <p:cNvPr id="7" name="Rectangle 29">
            <a:extLst>
              <a:ext uri="{FF2B5EF4-FFF2-40B4-BE49-F238E27FC236}">
                <a16:creationId xmlns:a16="http://schemas.microsoft.com/office/drawing/2014/main" id="{5C0ED19C-8493-6B50-AE5D-468322BEEA22}"/>
              </a:ext>
            </a:extLst>
          </p:cNvPr>
          <p:cNvSpPr>
            <a:spLocks noGrp="1" noChangeArrowheads="1"/>
          </p:cNvSpPr>
          <p:nvPr>
            <p:ph type="ftr" sz="quarter" idx="10"/>
          </p:nvPr>
        </p:nvSpPr>
        <p:spPr bwMode="auto">
          <a:xfrm>
            <a:off x="838200" y="6397625"/>
            <a:ext cx="44958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900"/>
            </a:lvl1pPr>
          </a:lstStyle>
          <a:p>
            <a:pPr>
              <a:defRPr/>
            </a:pPr>
            <a:r>
              <a:rPr lang="en-US" altLang="en-US"/>
              <a:t>Copyright © 2016 Ramez Elmasri and Shamkant B. Navathe</a:t>
            </a:r>
          </a:p>
        </p:txBody>
      </p:sp>
    </p:spTree>
    <p:extLst>
      <p:ext uri="{BB962C8B-B14F-4D97-AF65-F5344CB8AC3E}">
        <p14:creationId xmlns:p14="http://schemas.microsoft.com/office/powerpoint/2010/main" val="1785419191"/>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3">
            <a:extLst>
              <a:ext uri="{FF2B5EF4-FFF2-40B4-BE49-F238E27FC236}">
                <a16:creationId xmlns:a16="http://schemas.microsoft.com/office/drawing/2014/main" id="{569562F0-6252-A6BB-80A2-A0FB6A03E44F}"/>
              </a:ext>
            </a:extLst>
          </p:cNvPr>
          <p:cNvSpPr>
            <a:spLocks noGrp="1" noChangeArrowheads="1"/>
          </p:cNvSpPr>
          <p:nvPr>
            <p:ph type="sldNum" sz="quarter" idx="10"/>
          </p:nvPr>
        </p:nvSpPr>
        <p:spPr/>
        <p:txBody>
          <a:bodyPr/>
          <a:lstStyle>
            <a:lvl1pPr>
              <a:defRPr/>
            </a:lvl1pPr>
          </a:lstStyle>
          <a:p>
            <a:r>
              <a:rPr lang="en-US" altLang="en-US"/>
              <a:t>Slide 5- </a:t>
            </a:r>
            <a:fld id="{6E41C6D3-C5EE-0542-B39B-16CEDCEE4DA9}" type="slidenum">
              <a:rPr lang="en-US" altLang="en-US"/>
              <a:pPr/>
              <a:t>‹#›</a:t>
            </a:fld>
            <a:endParaRPr lang="en-CA" altLang="en-US"/>
          </a:p>
        </p:txBody>
      </p:sp>
    </p:spTree>
    <p:extLst>
      <p:ext uri="{BB962C8B-B14F-4D97-AF65-F5344CB8AC3E}">
        <p14:creationId xmlns:p14="http://schemas.microsoft.com/office/powerpoint/2010/main" val="354586265"/>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57950" y="303213"/>
            <a:ext cx="2076450" cy="58689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303213"/>
            <a:ext cx="6076950" cy="58689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3">
            <a:extLst>
              <a:ext uri="{FF2B5EF4-FFF2-40B4-BE49-F238E27FC236}">
                <a16:creationId xmlns:a16="http://schemas.microsoft.com/office/drawing/2014/main" id="{9B46B866-D71C-FE7F-77E3-37F6A0EB48EC}"/>
              </a:ext>
            </a:extLst>
          </p:cNvPr>
          <p:cNvSpPr>
            <a:spLocks noGrp="1" noChangeArrowheads="1"/>
          </p:cNvSpPr>
          <p:nvPr>
            <p:ph type="sldNum" sz="quarter" idx="10"/>
          </p:nvPr>
        </p:nvSpPr>
        <p:spPr/>
        <p:txBody>
          <a:bodyPr/>
          <a:lstStyle>
            <a:lvl1pPr>
              <a:defRPr/>
            </a:lvl1pPr>
          </a:lstStyle>
          <a:p>
            <a:r>
              <a:rPr lang="en-US" altLang="en-US"/>
              <a:t>Slide 5- </a:t>
            </a:r>
            <a:fld id="{3FC9B786-9248-CA46-B16A-4D395E8F0E98}" type="slidenum">
              <a:rPr lang="en-US" altLang="en-US"/>
              <a:pPr/>
              <a:t>‹#›</a:t>
            </a:fld>
            <a:endParaRPr lang="en-CA" altLang="en-US"/>
          </a:p>
        </p:txBody>
      </p:sp>
    </p:spTree>
    <p:extLst>
      <p:ext uri="{BB962C8B-B14F-4D97-AF65-F5344CB8AC3E}">
        <p14:creationId xmlns:p14="http://schemas.microsoft.com/office/powerpoint/2010/main" val="421983371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3">
            <a:extLst>
              <a:ext uri="{FF2B5EF4-FFF2-40B4-BE49-F238E27FC236}">
                <a16:creationId xmlns:a16="http://schemas.microsoft.com/office/drawing/2014/main" id="{C07084E8-A210-2E76-8EA9-D7A7F178B780}"/>
              </a:ext>
            </a:extLst>
          </p:cNvPr>
          <p:cNvSpPr>
            <a:spLocks noGrp="1" noChangeArrowheads="1"/>
          </p:cNvSpPr>
          <p:nvPr>
            <p:ph type="sldNum" sz="quarter" idx="10"/>
          </p:nvPr>
        </p:nvSpPr>
        <p:spPr>
          <a:ln/>
        </p:spPr>
        <p:txBody>
          <a:bodyPr/>
          <a:lstStyle>
            <a:lvl1pPr>
              <a:defRPr/>
            </a:lvl1pPr>
          </a:lstStyle>
          <a:p>
            <a:r>
              <a:rPr lang="en-US" altLang="en-US"/>
              <a:t>Slide 6- </a:t>
            </a:r>
            <a:fld id="{2E9894A3-0E42-114A-9F53-832939780EB3}" type="slidenum">
              <a:rPr lang="en-US" altLang="en-US"/>
              <a:pPr/>
              <a:t>‹#›</a:t>
            </a:fld>
            <a:endParaRPr lang="en-CA" altLang="en-US"/>
          </a:p>
        </p:txBody>
      </p:sp>
    </p:spTree>
    <p:extLst>
      <p:ext uri="{BB962C8B-B14F-4D97-AF65-F5344CB8AC3E}">
        <p14:creationId xmlns:p14="http://schemas.microsoft.com/office/powerpoint/2010/main" val="377686803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3">
            <a:extLst>
              <a:ext uri="{FF2B5EF4-FFF2-40B4-BE49-F238E27FC236}">
                <a16:creationId xmlns:a16="http://schemas.microsoft.com/office/drawing/2014/main" id="{9DFB4DF9-60B8-D533-12CD-927C2FD67143}"/>
              </a:ext>
            </a:extLst>
          </p:cNvPr>
          <p:cNvSpPr>
            <a:spLocks noGrp="1" noChangeArrowheads="1"/>
          </p:cNvSpPr>
          <p:nvPr>
            <p:ph type="sldNum" sz="quarter" idx="10"/>
          </p:nvPr>
        </p:nvSpPr>
        <p:spPr>
          <a:ln/>
        </p:spPr>
        <p:txBody>
          <a:bodyPr/>
          <a:lstStyle>
            <a:lvl1pPr>
              <a:defRPr/>
            </a:lvl1pPr>
          </a:lstStyle>
          <a:p>
            <a:r>
              <a:rPr lang="en-US" altLang="en-US"/>
              <a:t>Slide 6- </a:t>
            </a:r>
            <a:fld id="{54AB8CAD-9F4D-934F-9BF9-166755BA2347}" type="slidenum">
              <a:rPr lang="en-US" altLang="en-US"/>
              <a:pPr/>
              <a:t>‹#›</a:t>
            </a:fld>
            <a:endParaRPr lang="en-CA" altLang="en-US"/>
          </a:p>
        </p:txBody>
      </p:sp>
    </p:spTree>
    <p:extLst>
      <p:ext uri="{BB962C8B-B14F-4D97-AF65-F5344CB8AC3E}">
        <p14:creationId xmlns:p14="http://schemas.microsoft.com/office/powerpoint/2010/main" val="132256835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39713" y="1600200"/>
            <a:ext cx="407035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62463" y="1600200"/>
            <a:ext cx="4071937"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3">
            <a:extLst>
              <a:ext uri="{FF2B5EF4-FFF2-40B4-BE49-F238E27FC236}">
                <a16:creationId xmlns:a16="http://schemas.microsoft.com/office/drawing/2014/main" id="{B45F75F8-56DC-201B-B1B5-C7A28FB1F883}"/>
              </a:ext>
            </a:extLst>
          </p:cNvPr>
          <p:cNvSpPr>
            <a:spLocks noGrp="1" noChangeArrowheads="1"/>
          </p:cNvSpPr>
          <p:nvPr>
            <p:ph type="sldNum" sz="quarter" idx="10"/>
          </p:nvPr>
        </p:nvSpPr>
        <p:spPr/>
        <p:txBody>
          <a:bodyPr/>
          <a:lstStyle>
            <a:lvl1pPr>
              <a:defRPr/>
            </a:lvl1pPr>
          </a:lstStyle>
          <a:p>
            <a:r>
              <a:rPr lang="en-US" altLang="en-US"/>
              <a:t>Slide 5- </a:t>
            </a:r>
            <a:fld id="{44B75E89-F48D-E840-9C7F-D2F7A6DD0FA1}" type="slidenum">
              <a:rPr lang="en-US" altLang="en-US"/>
              <a:pPr/>
              <a:t>‹#›</a:t>
            </a:fld>
            <a:endParaRPr lang="en-CA" altLang="en-US"/>
          </a:p>
        </p:txBody>
      </p:sp>
    </p:spTree>
    <p:extLst>
      <p:ext uri="{BB962C8B-B14F-4D97-AF65-F5344CB8AC3E}">
        <p14:creationId xmlns:p14="http://schemas.microsoft.com/office/powerpoint/2010/main" val="2623633992"/>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3">
            <a:extLst>
              <a:ext uri="{FF2B5EF4-FFF2-40B4-BE49-F238E27FC236}">
                <a16:creationId xmlns:a16="http://schemas.microsoft.com/office/drawing/2014/main" id="{B7B1C278-45E0-EF8E-B2C6-AE13C44CF059}"/>
              </a:ext>
            </a:extLst>
          </p:cNvPr>
          <p:cNvSpPr>
            <a:spLocks noGrp="1" noChangeArrowheads="1"/>
          </p:cNvSpPr>
          <p:nvPr>
            <p:ph type="sldNum" sz="quarter" idx="10"/>
          </p:nvPr>
        </p:nvSpPr>
        <p:spPr/>
        <p:txBody>
          <a:bodyPr/>
          <a:lstStyle>
            <a:lvl1pPr>
              <a:defRPr/>
            </a:lvl1pPr>
          </a:lstStyle>
          <a:p>
            <a:r>
              <a:rPr lang="en-US" altLang="en-US"/>
              <a:t>Slide 5- </a:t>
            </a:r>
            <a:fld id="{BFECD0F0-01E0-7A47-BA0A-08493E07E078}" type="slidenum">
              <a:rPr lang="en-US" altLang="en-US"/>
              <a:pPr/>
              <a:t>‹#›</a:t>
            </a:fld>
            <a:endParaRPr lang="en-CA" altLang="en-US"/>
          </a:p>
        </p:txBody>
      </p:sp>
    </p:spTree>
    <p:extLst>
      <p:ext uri="{BB962C8B-B14F-4D97-AF65-F5344CB8AC3E}">
        <p14:creationId xmlns:p14="http://schemas.microsoft.com/office/powerpoint/2010/main" val="283777924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3">
            <a:extLst>
              <a:ext uri="{FF2B5EF4-FFF2-40B4-BE49-F238E27FC236}">
                <a16:creationId xmlns:a16="http://schemas.microsoft.com/office/drawing/2014/main" id="{45852F42-E308-BBD9-8367-771A4FD1A7A5}"/>
              </a:ext>
            </a:extLst>
          </p:cNvPr>
          <p:cNvSpPr>
            <a:spLocks noGrp="1" noChangeArrowheads="1"/>
          </p:cNvSpPr>
          <p:nvPr>
            <p:ph type="sldNum" sz="quarter" idx="10"/>
          </p:nvPr>
        </p:nvSpPr>
        <p:spPr/>
        <p:txBody>
          <a:bodyPr/>
          <a:lstStyle>
            <a:lvl1pPr>
              <a:defRPr/>
            </a:lvl1pPr>
          </a:lstStyle>
          <a:p>
            <a:r>
              <a:rPr lang="en-US" altLang="en-US"/>
              <a:t>Slide 5- </a:t>
            </a:r>
            <a:fld id="{DF9D59FB-7119-F542-B43C-25AF4D21AA98}" type="slidenum">
              <a:rPr lang="en-US" altLang="en-US"/>
              <a:pPr/>
              <a:t>‹#›</a:t>
            </a:fld>
            <a:endParaRPr lang="en-CA" altLang="en-US"/>
          </a:p>
        </p:txBody>
      </p:sp>
    </p:spTree>
    <p:extLst>
      <p:ext uri="{BB962C8B-B14F-4D97-AF65-F5344CB8AC3E}">
        <p14:creationId xmlns:p14="http://schemas.microsoft.com/office/powerpoint/2010/main" val="358624085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3">
            <a:extLst>
              <a:ext uri="{FF2B5EF4-FFF2-40B4-BE49-F238E27FC236}">
                <a16:creationId xmlns:a16="http://schemas.microsoft.com/office/drawing/2014/main" id="{F48C9D2B-02C7-D6D4-F213-4A8955244D82}"/>
              </a:ext>
            </a:extLst>
          </p:cNvPr>
          <p:cNvSpPr>
            <a:spLocks noGrp="1" noChangeArrowheads="1"/>
          </p:cNvSpPr>
          <p:nvPr>
            <p:ph type="sldNum" sz="quarter" idx="10"/>
          </p:nvPr>
        </p:nvSpPr>
        <p:spPr/>
        <p:txBody>
          <a:bodyPr/>
          <a:lstStyle>
            <a:lvl1pPr>
              <a:defRPr/>
            </a:lvl1pPr>
          </a:lstStyle>
          <a:p>
            <a:r>
              <a:rPr lang="en-US" altLang="en-US"/>
              <a:t>Slide 5- </a:t>
            </a:r>
            <a:fld id="{A8417FE8-9BA3-F344-B6D3-F31020357AA3}" type="slidenum">
              <a:rPr lang="en-US" altLang="en-US"/>
              <a:pPr/>
              <a:t>‹#›</a:t>
            </a:fld>
            <a:endParaRPr lang="en-CA" altLang="en-US"/>
          </a:p>
        </p:txBody>
      </p:sp>
    </p:spTree>
    <p:extLst>
      <p:ext uri="{BB962C8B-B14F-4D97-AF65-F5344CB8AC3E}">
        <p14:creationId xmlns:p14="http://schemas.microsoft.com/office/powerpoint/2010/main" val="344981230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3">
            <a:extLst>
              <a:ext uri="{FF2B5EF4-FFF2-40B4-BE49-F238E27FC236}">
                <a16:creationId xmlns:a16="http://schemas.microsoft.com/office/drawing/2014/main" id="{C1005164-8963-CECC-E446-552DE25B2D1B}"/>
              </a:ext>
            </a:extLst>
          </p:cNvPr>
          <p:cNvSpPr>
            <a:spLocks noGrp="1" noChangeArrowheads="1"/>
          </p:cNvSpPr>
          <p:nvPr>
            <p:ph type="sldNum" sz="quarter" idx="10"/>
          </p:nvPr>
        </p:nvSpPr>
        <p:spPr/>
        <p:txBody>
          <a:bodyPr/>
          <a:lstStyle>
            <a:lvl1pPr>
              <a:defRPr/>
            </a:lvl1pPr>
          </a:lstStyle>
          <a:p>
            <a:r>
              <a:rPr lang="en-US" altLang="en-US"/>
              <a:t>Slide 5- </a:t>
            </a:r>
            <a:fld id="{18476C4B-CAA9-4840-9511-34C9639E4279}" type="slidenum">
              <a:rPr lang="en-US" altLang="en-US"/>
              <a:pPr/>
              <a:t>‹#›</a:t>
            </a:fld>
            <a:endParaRPr lang="en-CA" altLang="en-US"/>
          </a:p>
        </p:txBody>
      </p:sp>
    </p:spTree>
    <p:extLst>
      <p:ext uri="{BB962C8B-B14F-4D97-AF65-F5344CB8AC3E}">
        <p14:creationId xmlns:p14="http://schemas.microsoft.com/office/powerpoint/2010/main" val="223614837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3">
            <a:extLst>
              <a:ext uri="{FF2B5EF4-FFF2-40B4-BE49-F238E27FC236}">
                <a16:creationId xmlns:a16="http://schemas.microsoft.com/office/drawing/2014/main" id="{B76914D3-51DA-47CA-27F2-E117A4534782}"/>
              </a:ext>
            </a:extLst>
          </p:cNvPr>
          <p:cNvSpPr>
            <a:spLocks noGrp="1" noChangeArrowheads="1"/>
          </p:cNvSpPr>
          <p:nvPr>
            <p:ph type="sldNum" sz="quarter" idx="10"/>
          </p:nvPr>
        </p:nvSpPr>
        <p:spPr/>
        <p:txBody>
          <a:bodyPr/>
          <a:lstStyle>
            <a:lvl1pPr>
              <a:defRPr/>
            </a:lvl1pPr>
          </a:lstStyle>
          <a:p>
            <a:r>
              <a:rPr lang="en-US" altLang="en-US"/>
              <a:t>Slide 5- </a:t>
            </a:r>
            <a:fld id="{FDF2BAE5-8082-E74E-95F3-E56E8036DA91}" type="slidenum">
              <a:rPr lang="en-US" altLang="en-US"/>
              <a:pPr/>
              <a:t>‹#›</a:t>
            </a:fld>
            <a:endParaRPr lang="en-CA" altLang="en-US"/>
          </a:p>
        </p:txBody>
      </p:sp>
    </p:spTree>
    <p:extLst>
      <p:ext uri="{BB962C8B-B14F-4D97-AF65-F5344CB8AC3E}">
        <p14:creationId xmlns:p14="http://schemas.microsoft.com/office/powerpoint/2010/main" val="285243556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45">
            <a:extLst>
              <a:ext uri="{FF2B5EF4-FFF2-40B4-BE49-F238E27FC236}">
                <a16:creationId xmlns:a16="http://schemas.microsoft.com/office/drawing/2014/main" id="{36631C48-6D9F-B964-A754-E47AD20CD4C2}"/>
              </a:ext>
            </a:extLst>
          </p:cNvPr>
          <p:cNvGrpSpPr>
            <a:grpSpLocks/>
          </p:cNvGrpSpPr>
          <p:nvPr userDrawn="1"/>
        </p:nvGrpSpPr>
        <p:grpSpPr bwMode="auto">
          <a:xfrm>
            <a:off x="8936038" y="1449388"/>
            <a:ext cx="207962" cy="5408612"/>
            <a:chOff x="5606" y="889"/>
            <a:chExt cx="154" cy="3431"/>
          </a:xfrm>
        </p:grpSpPr>
        <p:sp>
          <p:nvSpPr>
            <p:cNvPr id="1032" name="Rectangle 38">
              <a:extLst>
                <a:ext uri="{FF2B5EF4-FFF2-40B4-BE49-F238E27FC236}">
                  <a16:creationId xmlns:a16="http://schemas.microsoft.com/office/drawing/2014/main" id="{27CE94E8-671A-A706-B282-31CC7CBF8060}"/>
                </a:ext>
              </a:extLst>
            </p:cNvPr>
            <p:cNvSpPr>
              <a:spLocks noChangeArrowheads="1"/>
            </p:cNvSpPr>
            <p:nvPr userDrawn="1"/>
          </p:nvSpPr>
          <p:spPr bwMode="gray">
            <a:xfrm flipH="1">
              <a:off x="5685" y="889"/>
              <a:ext cx="75" cy="3431"/>
            </a:xfrm>
            <a:prstGeom prst="rect">
              <a:avLst/>
            </a:prstGeom>
            <a:solidFill>
              <a:srgbClr val="67722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kumimoji="1" lang="en-US" altLang="en-US" sz="3200">
                <a:latin typeface="Tahoma" panose="020B0604030504040204" pitchFamily="34" charset="0"/>
              </a:endParaRPr>
            </a:p>
          </p:txBody>
        </p:sp>
        <p:grpSp>
          <p:nvGrpSpPr>
            <p:cNvPr id="1033" name="Group 44">
              <a:extLst>
                <a:ext uri="{FF2B5EF4-FFF2-40B4-BE49-F238E27FC236}">
                  <a16:creationId xmlns:a16="http://schemas.microsoft.com/office/drawing/2014/main" id="{437A3D0B-A693-EFA1-3633-C13254B6F447}"/>
                </a:ext>
              </a:extLst>
            </p:cNvPr>
            <p:cNvGrpSpPr>
              <a:grpSpLocks/>
            </p:cNvGrpSpPr>
            <p:nvPr userDrawn="1"/>
          </p:nvGrpSpPr>
          <p:grpSpPr bwMode="auto">
            <a:xfrm>
              <a:off x="5606" y="889"/>
              <a:ext cx="106" cy="3431"/>
              <a:chOff x="5606" y="889"/>
              <a:chExt cx="106" cy="3431"/>
            </a:xfrm>
          </p:grpSpPr>
          <p:sp>
            <p:nvSpPr>
              <p:cNvPr id="1034" name="Rectangle 43">
                <a:extLst>
                  <a:ext uri="{FF2B5EF4-FFF2-40B4-BE49-F238E27FC236}">
                    <a16:creationId xmlns:a16="http://schemas.microsoft.com/office/drawing/2014/main" id="{CF91152E-79C7-9D33-4619-554757C70122}"/>
                  </a:ext>
                </a:extLst>
              </p:cNvPr>
              <p:cNvSpPr>
                <a:spLocks noChangeArrowheads="1"/>
              </p:cNvSpPr>
              <p:nvPr userDrawn="1"/>
            </p:nvSpPr>
            <p:spPr bwMode="gray">
              <a:xfrm rot="10800000" flipH="1">
                <a:off x="5606" y="889"/>
                <a:ext cx="58" cy="3431"/>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kumimoji="1" lang="en-US" altLang="en-US" sz="3200">
                  <a:latin typeface="Tahoma" panose="020B0604030504040204" pitchFamily="34" charset="0"/>
                </a:endParaRPr>
              </a:p>
            </p:txBody>
          </p:sp>
          <p:sp>
            <p:nvSpPr>
              <p:cNvPr id="1035" name="Rectangle 32">
                <a:extLst>
                  <a:ext uri="{FF2B5EF4-FFF2-40B4-BE49-F238E27FC236}">
                    <a16:creationId xmlns:a16="http://schemas.microsoft.com/office/drawing/2014/main" id="{CB41AE84-2AED-C04B-9722-47412242FE5F}"/>
                  </a:ext>
                </a:extLst>
              </p:cNvPr>
              <p:cNvSpPr>
                <a:spLocks noChangeArrowheads="1"/>
              </p:cNvSpPr>
              <p:nvPr userDrawn="1"/>
            </p:nvSpPr>
            <p:spPr bwMode="gray">
              <a:xfrm rot="10800000" flipH="1">
                <a:off x="5654" y="889"/>
                <a:ext cx="58" cy="3431"/>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kumimoji="1" lang="en-US" altLang="en-US" sz="3200">
                  <a:latin typeface="Tahoma" panose="020B0604030504040204" pitchFamily="34" charset="0"/>
                </a:endParaRPr>
              </a:p>
            </p:txBody>
          </p:sp>
        </p:grpSp>
      </p:grpSp>
      <p:sp>
        <p:nvSpPr>
          <p:cNvPr id="1027" name="Rectangle 37">
            <a:extLst>
              <a:ext uri="{FF2B5EF4-FFF2-40B4-BE49-F238E27FC236}">
                <a16:creationId xmlns:a16="http://schemas.microsoft.com/office/drawing/2014/main" id="{8B6DABB4-8EFB-AF81-964B-963D9996093C}"/>
              </a:ext>
            </a:extLst>
          </p:cNvPr>
          <p:cNvSpPr>
            <a:spLocks noChangeArrowheads="1"/>
          </p:cNvSpPr>
          <p:nvPr userDrawn="1"/>
        </p:nvSpPr>
        <p:spPr bwMode="gray">
          <a:xfrm rot="-5400000">
            <a:off x="3845719" y="-3845719"/>
            <a:ext cx="1449388" cy="9140825"/>
          </a:xfrm>
          <a:prstGeom prst="rect">
            <a:avLst/>
          </a:prstGeom>
          <a:solidFill>
            <a:srgbClr val="677228">
              <a:alpha val="3607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kumimoji="1" lang="en-US" altLang="en-US" sz="3200">
              <a:latin typeface="Tahoma" panose="020B0604030504040204" pitchFamily="34" charset="0"/>
            </a:endParaRPr>
          </a:p>
        </p:txBody>
      </p:sp>
      <p:sp>
        <p:nvSpPr>
          <p:cNvPr id="1028" name="Rectangle 9">
            <a:extLst>
              <a:ext uri="{FF2B5EF4-FFF2-40B4-BE49-F238E27FC236}">
                <a16:creationId xmlns:a16="http://schemas.microsoft.com/office/drawing/2014/main" id="{FA36B674-B06E-C675-F01F-399541B78DFB}"/>
              </a:ext>
            </a:extLst>
          </p:cNvPr>
          <p:cNvSpPr>
            <a:spLocks noGrp="1" noChangeArrowheads="1"/>
          </p:cNvSpPr>
          <p:nvPr>
            <p:ph type="title"/>
          </p:nvPr>
        </p:nvSpPr>
        <p:spPr bwMode="auto">
          <a:xfrm>
            <a:off x="228600" y="303213"/>
            <a:ext cx="7796213" cy="99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3085" name="Rectangle 13">
            <a:extLst>
              <a:ext uri="{FF2B5EF4-FFF2-40B4-BE49-F238E27FC236}">
                <a16:creationId xmlns:a16="http://schemas.microsoft.com/office/drawing/2014/main" id="{C94956EB-965D-6A46-7D0A-5EE5C1009E3C}"/>
              </a:ext>
            </a:extLst>
          </p:cNvPr>
          <p:cNvSpPr>
            <a:spLocks noGrp="1" noChangeArrowheads="1"/>
          </p:cNvSpPr>
          <p:nvPr>
            <p:ph type="sldNum" sz="quarter" idx="4"/>
          </p:nvPr>
        </p:nvSpPr>
        <p:spPr bwMode="auto">
          <a:xfrm>
            <a:off x="69342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b="1">
                <a:solidFill>
                  <a:srgbClr val="990033"/>
                </a:solidFill>
              </a:defRPr>
            </a:lvl1pPr>
          </a:lstStyle>
          <a:p>
            <a:r>
              <a:rPr lang="en-US" altLang="en-US"/>
              <a:t>Slide 6- </a:t>
            </a:r>
            <a:fld id="{19E69FBC-2904-EA4A-B962-66D8FFA8EE22}" type="slidenum">
              <a:rPr lang="en-US" altLang="en-US"/>
              <a:pPr/>
              <a:t>‹#›</a:t>
            </a:fld>
            <a:endParaRPr lang="en-CA" altLang="en-US"/>
          </a:p>
        </p:txBody>
      </p:sp>
      <p:sp>
        <p:nvSpPr>
          <p:cNvPr id="1030" name="Rectangle 21">
            <a:extLst>
              <a:ext uri="{FF2B5EF4-FFF2-40B4-BE49-F238E27FC236}">
                <a16:creationId xmlns:a16="http://schemas.microsoft.com/office/drawing/2014/main" id="{B3EA8C94-ACA6-3703-17C4-8CAC4FE0A9F3}"/>
              </a:ext>
            </a:extLst>
          </p:cNvPr>
          <p:cNvSpPr>
            <a:spLocks noGrp="1" noChangeArrowheads="1"/>
          </p:cNvSpPr>
          <p:nvPr>
            <p:ph type="body" idx="1"/>
          </p:nvPr>
        </p:nvSpPr>
        <p:spPr bwMode="auto">
          <a:xfrm>
            <a:off x="239713" y="1600200"/>
            <a:ext cx="8294687"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1" name="Rectangle 30">
            <a:extLst>
              <a:ext uri="{FF2B5EF4-FFF2-40B4-BE49-F238E27FC236}">
                <a16:creationId xmlns:a16="http://schemas.microsoft.com/office/drawing/2014/main" id="{978EB911-A83D-D909-82B4-8395B3889A67}"/>
              </a:ext>
            </a:extLst>
          </p:cNvPr>
          <p:cNvSpPr>
            <a:spLocks noChangeArrowheads="1"/>
          </p:cNvSpPr>
          <p:nvPr/>
        </p:nvSpPr>
        <p:spPr bwMode="auto">
          <a:xfrm>
            <a:off x="838200" y="6397625"/>
            <a:ext cx="449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defRPr/>
            </a:pPr>
            <a:r>
              <a:rPr lang="en-US" altLang="en-US" sz="900"/>
              <a:t>Copyright © 2016 Ramez Elmasri and Shamkant B. Navathe</a:t>
            </a:r>
          </a:p>
        </p:txBody>
      </p:sp>
    </p:spTree>
  </p:cSld>
  <p:clrMap bg1="lt1" tx1="dk1" bg2="lt2" tx2="dk2" accent1="accent1" accent2="accent2" accent3="accent3" accent4="accent4" accent5="accent5" accent6="accent6" hlink="hlink" folHlink="folHlink"/>
  <p:sldLayoutIdLst>
    <p:sldLayoutId id="2147483800" r:id="rId1"/>
    <p:sldLayoutId id="2147483798" r:id="rId2"/>
    <p:sldLayoutId id="2147483799"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transition spd="med"/>
  <p:hf hdr="0" ftr="0" dt="0"/>
  <p:txStyles>
    <p:titleStyle>
      <a:lvl1pPr algn="l" rtl="0" eaLnBrk="0" fontAlgn="base" hangingPunct="0">
        <a:spcBef>
          <a:spcPct val="0"/>
        </a:spcBef>
        <a:spcAft>
          <a:spcPct val="0"/>
        </a:spcAft>
        <a:defRPr sz="3600">
          <a:solidFill>
            <a:srgbClr val="800000"/>
          </a:solidFill>
          <a:latin typeface="+mj-lt"/>
          <a:ea typeface="ＭＳ Ｐゴシック" charset="0"/>
          <a:cs typeface="ＭＳ Ｐゴシック" charset="0"/>
        </a:defRPr>
      </a:lvl1pPr>
      <a:lvl2pPr algn="l" rtl="0" eaLnBrk="0" fontAlgn="base" hangingPunct="0">
        <a:spcBef>
          <a:spcPct val="0"/>
        </a:spcBef>
        <a:spcAft>
          <a:spcPct val="0"/>
        </a:spcAft>
        <a:defRPr sz="3600">
          <a:solidFill>
            <a:srgbClr val="800000"/>
          </a:solidFill>
          <a:latin typeface="Arial" charset="0"/>
          <a:ea typeface="ＭＳ Ｐゴシック" charset="0"/>
          <a:cs typeface="ＭＳ Ｐゴシック" charset="0"/>
        </a:defRPr>
      </a:lvl2pPr>
      <a:lvl3pPr algn="l" rtl="0" eaLnBrk="0" fontAlgn="base" hangingPunct="0">
        <a:spcBef>
          <a:spcPct val="0"/>
        </a:spcBef>
        <a:spcAft>
          <a:spcPct val="0"/>
        </a:spcAft>
        <a:defRPr sz="3600">
          <a:solidFill>
            <a:srgbClr val="800000"/>
          </a:solidFill>
          <a:latin typeface="Arial" charset="0"/>
          <a:ea typeface="ＭＳ Ｐゴシック" charset="0"/>
          <a:cs typeface="ＭＳ Ｐゴシック" charset="0"/>
        </a:defRPr>
      </a:lvl3pPr>
      <a:lvl4pPr algn="l" rtl="0" eaLnBrk="0" fontAlgn="base" hangingPunct="0">
        <a:spcBef>
          <a:spcPct val="0"/>
        </a:spcBef>
        <a:spcAft>
          <a:spcPct val="0"/>
        </a:spcAft>
        <a:defRPr sz="3600">
          <a:solidFill>
            <a:srgbClr val="800000"/>
          </a:solidFill>
          <a:latin typeface="Arial" charset="0"/>
          <a:ea typeface="ＭＳ Ｐゴシック" charset="0"/>
          <a:cs typeface="ＭＳ Ｐゴシック" charset="0"/>
        </a:defRPr>
      </a:lvl4pPr>
      <a:lvl5pPr algn="l" rtl="0" eaLnBrk="0" fontAlgn="base" hangingPunct="0">
        <a:spcBef>
          <a:spcPct val="0"/>
        </a:spcBef>
        <a:spcAft>
          <a:spcPct val="0"/>
        </a:spcAft>
        <a:defRPr sz="3600">
          <a:solidFill>
            <a:srgbClr val="800000"/>
          </a:solidFill>
          <a:latin typeface="Arial" charset="0"/>
          <a:ea typeface="ＭＳ Ｐゴシック" charset="0"/>
          <a:cs typeface="ＭＳ Ｐゴシック"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p:titleStyle>
    <p:bodyStyle>
      <a:lvl1pPr marL="342900" indent="-342900" algn="l" rtl="0" eaLnBrk="0" fontAlgn="base" hangingPunct="0">
        <a:spcBef>
          <a:spcPct val="20000"/>
        </a:spcBef>
        <a:spcAft>
          <a:spcPct val="0"/>
        </a:spcAft>
        <a:buClr>
          <a:srgbClr val="990033"/>
        </a:buClr>
        <a:buSzPct val="60000"/>
        <a:buFont typeface="Wingdings" pitchFamily="2" charset="2"/>
        <a:buChar char="n"/>
        <a:defRPr sz="2800">
          <a:solidFill>
            <a:schemeClr val="tx2"/>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tx2"/>
        </a:buClr>
        <a:buSzPct val="55000"/>
        <a:buFont typeface="Wingdings" pitchFamily="2" charset="2"/>
        <a:buChar char="n"/>
        <a:defRPr sz="2600">
          <a:solidFill>
            <a:srgbClr val="800000"/>
          </a:solidFill>
          <a:latin typeface="+mn-lt"/>
          <a:ea typeface="ＭＳ Ｐゴシック" charset="0"/>
        </a:defRPr>
      </a:lvl2pPr>
      <a:lvl3pPr marL="1143000" indent="-228600" algn="l" rtl="0" eaLnBrk="0" fontAlgn="base" hangingPunct="0">
        <a:spcBef>
          <a:spcPct val="20000"/>
        </a:spcBef>
        <a:spcAft>
          <a:spcPct val="0"/>
        </a:spcAft>
        <a:buClr>
          <a:srgbClr val="990033"/>
        </a:buClr>
        <a:buSzPct val="50000"/>
        <a:buFont typeface="Wingdings" pitchFamily="2" charset="2"/>
        <a:buChar char="n"/>
        <a:defRPr sz="2400">
          <a:solidFill>
            <a:schemeClr val="tx2"/>
          </a:solidFill>
          <a:latin typeface="+mn-lt"/>
          <a:ea typeface="ＭＳ Ｐゴシック" charset="0"/>
        </a:defRPr>
      </a:lvl3pPr>
      <a:lvl4pPr marL="1600200" indent="-228600" algn="l" rtl="0" eaLnBrk="0" fontAlgn="base" hangingPunct="0">
        <a:spcBef>
          <a:spcPct val="20000"/>
        </a:spcBef>
        <a:spcAft>
          <a:spcPct val="0"/>
        </a:spcAft>
        <a:buClr>
          <a:schemeClr val="tx2"/>
        </a:buClr>
        <a:buSzPct val="55000"/>
        <a:buFont typeface="Wingdings" pitchFamily="2" charset="2"/>
        <a:buChar char="n"/>
        <a:defRPr sz="2000">
          <a:solidFill>
            <a:srgbClr val="800000"/>
          </a:solidFill>
          <a:latin typeface="+mn-lt"/>
          <a:ea typeface="ＭＳ Ｐゴシック" charset="0"/>
        </a:defRPr>
      </a:lvl4pPr>
      <a:lvl5pPr marL="2057400" indent="-228600" algn="l" rtl="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mn-lt"/>
          <a:ea typeface="ＭＳ Ｐゴシック" charset="0"/>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e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1">
            <a:extLst>
              <a:ext uri="{FF2B5EF4-FFF2-40B4-BE49-F238E27FC236}">
                <a16:creationId xmlns:a16="http://schemas.microsoft.com/office/drawing/2014/main" id="{B3EAA6B0-13C8-B7CB-D334-438B031F5F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8950" y="1516063"/>
            <a:ext cx="3892550" cy="484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4">
            <a:extLst>
              <a:ext uri="{FF2B5EF4-FFF2-40B4-BE49-F238E27FC236}">
                <a16:creationId xmlns:a16="http://schemas.microsoft.com/office/drawing/2014/main" id="{AD1A30C2-4E99-25ED-D143-4E7591EB8408}"/>
              </a:ext>
            </a:extLst>
          </p:cNvPr>
          <p:cNvSpPr>
            <a:spLocks noGrp="1"/>
          </p:cNvSpPr>
          <p:nvPr>
            <p:ph type="title"/>
          </p:nvPr>
        </p:nvSpPr>
        <p:spPr/>
        <p:txBody>
          <a:bodyPr/>
          <a:lstStyle/>
          <a:p>
            <a:r>
              <a:rPr lang="en-US" altLang="en-US">
                <a:ea typeface="ＭＳ Ｐゴシック" panose="020B0600070205080204" pitchFamily="34" charset="-128"/>
              </a:rPr>
              <a:t>Schema and Catalog Concepts in SQL (cont’d.)</a:t>
            </a:r>
          </a:p>
        </p:txBody>
      </p:sp>
      <p:sp>
        <p:nvSpPr>
          <p:cNvPr id="23555" name="Content Placeholder 2">
            <a:extLst>
              <a:ext uri="{FF2B5EF4-FFF2-40B4-BE49-F238E27FC236}">
                <a16:creationId xmlns:a16="http://schemas.microsoft.com/office/drawing/2014/main" id="{02495B47-213C-9F56-FA1D-0D3C6114F25B}"/>
              </a:ext>
            </a:extLst>
          </p:cNvPr>
          <p:cNvSpPr>
            <a:spLocks noGrp="1"/>
          </p:cNvSpPr>
          <p:nvPr>
            <p:ph idx="1"/>
          </p:nvPr>
        </p:nvSpPr>
        <p:spPr/>
        <p:txBody>
          <a:bodyPr/>
          <a:lstStyle/>
          <a:p>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CREATE SCHEMA </a:t>
            </a:r>
            <a:r>
              <a:rPr lang="en-US" altLang="en-US" dirty="0">
                <a:ea typeface="ＭＳ Ｐゴシック" panose="020B0600070205080204" pitchFamily="34" charset="-128"/>
              </a:rPr>
              <a:t>statement</a:t>
            </a:r>
          </a:p>
          <a:p>
            <a:pPr lvl="1"/>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CREATE SCHEMA COMPANY AUTHORIZATION ‘</a:t>
            </a:r>
            <a:r>
              <a:rPr lang="en-US" altLang="en-US" dirty="0" err="1">
                <a:latin typeface="Courier New" panose="02070309020205020404" pitchFamily="49" charset="0"/>
                <a:ea typeface="ＭＳ Ｐゴシック" panose="020B0600070205080204" pitchFamily="34" charset="-128"/>
                <a:cs typeface="Courier New" panose="02070309020205020404" pitchFamily="49" charset="0"/>
              </a:rPr>
              <a:t>Jsmith</a:t>
            </a:r>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a:t>
            </a:r>
          </a:p>
          <a:p>
            <a:r>
              <a:rPr lang="en-US" altLang="en-US" b="1" dirty="0">
                <a:ea typeface="ＭＳ Ｐゴシック" panose="020B0600070205080204" pitchFamily="34" charset="-128"/>
              </a:rPr>
              <a:t>Catalog</a:t>
            </a:r>
          </a:p>
          <a:p>
            <a:pPr lvl="1"/>
            <a:r>
              <a:rPr lang="en-US" altLang="en-US" dirty="0">
                <a:ea typeface="ＭＳ Ｐゴシック" panose="020B0600070205080204" pitchFamily="34" charset="-128"/>
              </a:rPr>
              <a:t>Named collection of schemas in an SQL environment</a:t>
            </a:r>
          </a:p>
          <a:p>
            <a:r>
              <a:rPr lang="en-US" altLang="en-US" dirty="0">
                <a:ea typeface="ＭＳ Ｐゴシック" panose="020B0600070205080204" pitchFamily="34" charset="-128"/>
              </a:rPr>
              <a:t>SQL also has the concept of a cluster of catalogs.</a:t>
            </a:r>
          </a:p>
          <a:p>
            <a:pPr lvl="1"/>
            <a:r>
              <a:rPr lang="en-US" dirty="0">
                <a:ea typeface="ＭＳ Ｐゴシック" panose="020B0600070205080204" pitchFamily="34" charset="-128"/>
              </a:rPr>
              <a:t>a named collection of schemas</a:t>
            </a:r>
          </a:p>
          <a:p>
            <a:pPr lvl="1"/>
            <a:endParaRPr lang="en-US" altLang="en-US" dirty="0">
              <a:ea typeface="ＭＳ Ｐゴシック" panose="020B0600070205080204" pitchFamily="34" charset="-128"/>
            </a:endParaRPr>
          </a:p>
        </p:txBody>
      </p:sp>
      <p:sp>
        <p:nvSpPr>
          <p:cNvPr id="23556" name="Slide Number Placeholder 3">
            <a:extLst>
              <a:ext uri="{FF2B5EF4-FFF2-40B4-BE49-F238E27FC236}">
                <a16:creationId xmlns:a16="http://schemas.microsoft.com/office/drawing/2014/main" id="{5B1F17D8-5966-A426-B2A6-CD1C73B8FE9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6- 8</a:t>
            </a:r>
            <a:endParaRPr lang="en-CA" altLang="en-US" sz="1400">
              <a:solidFill>
                <a:srgbClr val="990033"/>
              </a:solidFill>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E4912A14-A27A-953F-F839-A623FFE6AA9D}"/>
              </a:ext>
            </a:extLst>
          </p:cNvPr>
          <p:cNvSpPr>
            <a:spLocks noGrp="1"/>
          </p:cNvSpPr>
          <p:nvPr>
            <p:ph type="title"/>
          </p:nvPr>
        </p:nvSpPr>
        <p:spPr/>
        <p:txBody>
          <a:bodyPr/>
          <a:lstStyle/>
          <a:p>
            <a:r>
              <a:rPr lang="en-US" altLang="en-US">
                <a:ea typeface="ＭＳ Ｐゴシック" panose="020B0600070205080204" pitchFamily="34" charset="-128"/>
              </a:rPr>
              <a:t>The CREATE TABLE Command in SQL</a:t>
            </a:r>
          </a:p>
        </p:txBody>
      </p:sp>
      <p:sp>
        <p:nvSpPr>
          <p:cNvPr id="11267" name="Content Placeholder 2">
            <a:extLst>
              <a:ext uri="{FF2B5EF4-FFF2-40B4-BE49-F238E27FC236}">
                <a16:creationId xmlns:a16="http://schemas.microsoft.com/office/drawing/2014/main" id="{A37C9EBE-3559-B70E-C6DD-A29B543DD58E}"/>
              </a:ext>
            </a:extLst>
          </p:cNvPr>
          <p:cNvSpPr>
            <a:spLocks noGrp="1"/>
          </p:cNvSpPr>
          <p:nvPr>
            <p:ph idx="1"/>
          </p:nvPr>
        </p:nvSpPr>
        <p:spPr/>
        <p:txBody>
          <a:bodyPr/>
          <a:lstStyle/>
          <a:p>
            <a:pPr>
              <a:defRPr/>
            </a:pPr>
            <a:r>
              <a:rPr lang="en-US" dirty="0"/>
              <a:t>Specifying a new relation </a:t>
            </a:r>
          </a:p>
          <a:p>
            <a:pPr lvl="1">
              <a:defRPr/>
            </a:pPr>
            <a:r>
              <a:rPr lang="en-US" dirty="0"/>
              <a:t>Provide name of table</a:t>
            </a:r>
          </a:p>
          <a:p>
            <a:pPr lvl="1">
              <a:defRPr/>
            </a:pPr>
            <a:r>
              <a:rPr lang="en-US" dirty="0"/>
              <a:t>Specify attributes, their types  and initial constraints</a:t>
            </a:r>
          </a:p>
          <a:p>
            <a:pPr>
              <a:defRPr/>
            </a:pPr>
            <a:r>
              <a:rPr lang="en-US" dirty="0"/>
              <a:t>Can optionally specify schema:</a:t>
            </a:r>
          </a:p>
          <a:p>
            <a:pPr lvl="1">
              <a:defRPr/>
            </a:pPr>
            <a:r>
              <a:rPr lang="en-US" dirty="0">
                <a:latin typeface="Courier New" pitchFamily="49" charset="0"/>
                <a:cs typeface="Courier New" pitchFamily="49" charset="0"/>
              </a:rPr>
              <a:t>CREATE TABLE COMPANY.EMPLOYEE ...</a:t>
            </a:r>
          </a:p>
          <a:p>
            <a:pPr marL="971550" lvl="1" indent="-514350">
              <a:buFont typeface="Wingdings" pitchFamily="2" charset="2"/>
              <a:buNone/>
              <a:defRPr/>
            </a:pPr>
            <a:r>
              <a:rPr lang="en-US" dirty="0"/>
              <a:t>	or</a:t>
            </a:r>
          </a:p>
          <a:p>
            <a:pPr lvl="1">
              <a:defRPr/>
            </a:pPr>
            <a:r>
              <a:rPr lang="en-US" dirty="0">
                <a:latin typeface="Courier New" pitchFamily="49" charset="0"/>
                <a:cs typeface="Courier New" pitchFamily="49" charset="0"/>
              </a:rPr>
              <a:t>CREATE TABLE EMPLOYEE ...</a:t>
            </a:r>
          </a:p>
        </p:txBody>
      </p:sp>
      <p:sp>
        <p:nvSpPr>
          <p:cNvPr id="24580" name="Slide Number Placeholder 3">
            <a:extLst>
              <a:ext uri="{FF2B5EF4-FFF2-40B4-BE49-F238E27FC236}">
                <a16:creationId xmlns:a16="http://schemas.microsoft.com/office/drawing/2014/main" id="{FA019AFB-8DAA-1B0B-113F-F1C1F102270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6- 9</a:t>
            </a:r>
            <a:endParaRPr lang="en-CA" altLang="en-US" sz="1400">
              <a:solidFill>
                <a:srgbClr val="990033"/>
              </a:solidFill>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4">
            <a:extLst>
              <a:ext uri="{FF2B5EF4-FFF2-40B4-BE49-F238E27FC236}">
                <a16:creationId xmlns:a16="http://schemas.microsoft.com/office/drawing/2014/main" id="{3E1C0971-D589-1FA7-A751-C1BAF3DFDD1A}"/>
              </a:ext>
            </a:extLst>
          </p:cNvPr>
          <p:cNvSpPr>
            <a:spLocks noGrp="1"/>
          </p:cNvSpPr>
          <p:nvPr>
            <p:ph type="title"/>
          </p:nvPr>
        </p:nvSpPr>
        <p:spPr/>
        <p:txBody>
          <a:bodyPr/>
          <a:lstStyle/>
          <a:p>
            <a:r>
              <a:rPr lang="en-US" altLang="en-US">
                <a:ea typeface="ＭＳ Ｐゴシック" panose="020B0600070205080204" pitchFamily="34" charset="-128"/>
              </a:rPr>
              <a:t>The CREATE TABLE Command in SQL (cont’d.)</a:t>
            </a:r>
          </a:p>
        </p:txBody>
      </p:sp>
      <p:sp>
        <p:nvSpPr>
          <p:cNvPr id="25603" name="Content Placeholder 2">
            <a:extLst>
              <a:ext uri="{FF2B5EF4-FFF2-40B4-BE49-F238E27FC236}">
                <a16:creationId xmlns:a16="http://schemas.microsoft.com/office/drawing/2014/main" id="{14FA578F-1D10-1705-DE38-9401BBB25219}"/>
              </a:ext>
            </a:extLst>
          </p:cNvPr>
          <p:cNvSpPr>
            <a:spLocks noGrp="1"/>
          </p:cNvSpPr>
          <p:nvPr>
            <p:ph idx="1"/>
          </p:nvPr>
        </p:nvSpPr>
        <p:spPr/>
        <p:txBody>
          <a:bodyPr/>
          <a:lstStyle/>
          <a:p>
            <a:r>
              <a:rPr lang="en-US" altLang="en-US" b="1">
                <a:ea typeface="ＭＳ Ｐゴシック" panose="020B0600070205080204" pitchFamily="34" charset="-128"/>
              </a:rPr>
              <a:t>Base tables </a:t>
            </a:r>
            <a:r>
              <a:rPr lang="en-US" altLang="en-US">
                <a:ea typeface="ＭＳ Ｐゴシック" panose="020B0600070205080204" pitchFamily="34" charset="-128"/>
              </a:rPr>
              <a:t>(</a:t>
            </a:r>
            <a:r>
              <a:rPr lang="en-US" altLang="en-US" b="1">
                <a:ea typeface="ＭＳ Ｐゴシック" panose="020B0600070205080204" pitchFamily="34" charset="-128"/>
              </a:rPr>
              <a:t>base relations</a:t>
            </a:r>
            <a:r>
              <a:rPr lang="en-US" altLang="en-US">
                <a:ea typeface="ＭＳ Ｐゴシック" panose="020B0600070205080204" pitchFamily="34" charset="-128"/>
              </a:rPr>
              <a:t>)</a:t>
            </a:r>
          </a:p>
          <a:p>
            <a:pPr lvl="1"/>
            <a:r>
              <a:rPr lang="en-US" altLang="en-US">
                <a:ea typeface="ＭＳ Ｐゴシック" panose="020B0600070205080204" pitchFamily="34" charset="-128"/>
              </a:rPr>
              <a:t>Relation and its tuples are actually created and stored as a file by the DBMS</a:t>
            </a:r>
          </a:p>
          <a:p>
            <a:r>
              <a:rPr lang="en-US" altLang="en-US" b="1">
                <a:ea typeface="ＭＳ Ｐゴシック" panose="020B0600070205080204" pitchFamily="34" charset="-128"/>
              </a:rPr>
              <a:t>Virtual relations (views)</a:t>
            </a:r>
          </a:p>
          <a:p>
            <a:pPr lvl="1"/>
            <a:r>
              <a:rPr lang="en-US" altLang="en-US">
                <a:ea typeface="ＭＳ Ｐゴシック" panose="020B0600070205080204" pitchFamily="34" charset="-128"/>
              </a:rPr>
              <a:t>Created through the </a:t>
            </a:r>
            <a:r>
              <a:rPr lang="en-US" altLang="en-US">
                <a:latin typeface="Courier New" panose="02070309020205020404" pitchFamily="49" charset="0"/>
                <a:ea typeface="ＭＳ Ｐゴシック" panose="020B0600070205080204" pitchFamily="34" charset="-128"/>
                <a:cs typeface="Courier New" panose="02070309020205020404" pitchFamily="49" charset="0"/>
              </a:rPr>
              <a:t>CREATE VIEW </a:t>
            </a:r>
            <a:r>
              <a:rPr lang="en-US" altLang="en-US">
                <a:ea typeface="ＭＳ Ｐゴシック" panose="020B0600070205080204" pitchFamily="34" charset="-128"/>
              </a:rPr>
              <a:t>statement. Do not correspond to any physical file.</a:t>
            </a:r>
          </a:p>
        </p:txBody>
      </p:sp>
      <p:sp>
        <p:nvSpPr>
          <p:cNvPr id="25604" name="Slide Number Placeholder 3">
            <a:extLst>
              <a:ext uri="{FF2B5EF4-FFF2-40B4-BE49-F238E27FC236}">
                <a16:creationId xmlns:a16="http://schemas.microsoft.com/office/drawing/2014/main" id="{AE2A2790-0F47-6319-1FDC-C9608D1A1A0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6- 10</a:t>
            </a:r>
            <a:endParaRPr lang="en-CA" altLang="en-US" sz="1400">
              <a:solidFill>
                <a:srgbClr val="990033"/>
              </a:solidFill>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05E7D69E-2AA6-E0F9-2EC0-9B16A5D51F49}"/>
              </a:ext>
            </a:extLst>
          </p:cNvPr>
          <p:cNvSpPr>
            <a:spLocks noGrp="1"/>
          </p:cNvSpPr>
          <p:nvPr>
            <p:ph type="title"/>
          </p:nvPr>
        </p:nvSpPr>
        <p:spPr/>
        <p:txBody>
          <a:bodyPr/>
          <a:lstStyle/>
          <a:p>
            <a:r>
              <a:rPr lang="en-US" altLang="en-US">
                <a:latin typeface="Verdana" panose="020B0604030504040204" pitchFamily="34" charset="0"/>
                <a:ea typeface="ＭＳ Ｐゴシック" panose="020B0600070205080204" pitchFamily="34" charset="-128"/>
              </a:rPr>
              <a:t>COMPANY relational database schema (Fig. 5.7)</a:t>
            </a:r>
          </a:p>
        </p:txBody>
      </p:sp>
      <p:pic>
        <p:nvPicPr>
          <p:cNvPr id="26627" name="Picture 2" descr="fig05_07.jpg">
            <a:extLst>
              <a:ext uri="{FF2B5EF4-FFF2-40B4-BE49-F238E27FC236}">
                <a16:creationId xmlns:a16="http://schemas.microsoft.com/office/drawing/2014/main" id="{C98CD5F9-297A-2492-F073-F8417B0DD7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7375" y="1524000"/>
            <a:ext cx="7077075"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Slide Number Placeholder 3">
            <a:extLst>
              <a:ext uri="{FF2B5EF4-FFF2-40B4-BE49-F238E27FC236}">
                <a16:creationId xmlns:a16="http://schemas.microsoft.com/office/drawing/2014/main" id="{90D763FB-52B8-6B1F-4C79-E4952E94A18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6- 11</a:t>
            </a:r>
            <a:endParaRPr lang="en-CA" altLang="en-US" sz="1400">
              <a:solidFill>
                <a:srgbClr val="990033"/>
              </a:solidFill>
            </a:endParaRPr>
          </a:p>
        </p:txBody>
      </p:sp>
    </p:spTree>
  </p:cSld>
  <p:clrMapOvr>
    <a:masterClrMapping/>
  </p:clrMapOvr>
  <p:transition spd="med" advTm="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8304F1B9-86F6-602F-EEEA-894F737FC59E}"/>
              </a:ext>
            </a:extLst>
          </p:cNvPr>
          <p:cNvSpPr>
            <a:spLocks noGrp="1"/>
          </p:cNvSpPr>
          <p:nvPr>
            <p:ph type="title"/>
          </p:nvPr>
        </p:nvSpPr>
        <p:spPr/>
        <p:txBody>
          <a:bodyPr/>
          <a:lstStyle/>
          <a:p>
            <a:r>
              <a:rPr lang="en-US" altLang="en-US" sz="2800">
                <a:latin typeface="Verdana" panose="020B0604030504040204" pitchFamily="34" charset="0"/>
                <a:ea typeface="ＭＳ Ｐゴシック" panose="020B0600070205080204" pitchFamily="34" charset="-128"/>
              </a:rPr>
              <a:t>One possible database state for the COMPANY relational database schema (Fig. 5.6)</a:t>
            </a:r>
          </a:p>
        </p:txBody>
      </p:sp>
      <p:pic>
        <p:nvPicPr>
          <p:cNvPr id="27651" name="Picture 3" descr="fig05_06continueda.jpg">
            <a:extLst>
              <a:ext uri="{FF2B5EF4-FFF2-40B4-BE49-F238E27FC236}">
                <a16:creationId xmlns:a16="http://schemas.microsoft.com/office/drawing/2014/main" id="{88D2F027-C969-D2D1-6F17-BBC2F28B441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52600"/>
            <a:ext cx="8229600"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Slide Number Placeholder 3">
            <a:extLst>
              <a:ext uri="{FF2B5EF4-FFF2-40B4-BE49-F238E27FC236}">
                <a16:creationId xmlns:a16="http://schemas.microsoft.com/office/drawing/2014/main" id="{1174F866-1C1B-93E0-1AE9-96BF0132483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6- 12</a:t>
            </a:r>
          </a:p>
        </p:txBody>
      </p:sp>
    </p:spTree>
  </p:cSld>
  <p:clrMapOvr>
    <a:masterClrMapping/>
  </p:clrMapOvr>
  <p:transition spd="med" advTm="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87C14F78-C73E-45E6-04FE-FE3E3BDA607D}"/>
              </a:ext>
            </a:extLst>
          </p:cNvPr>
          <p:cNvSpPr>
            <a:spLocks noGrp="1"/>
          </p:cNvSpPr>
          <p:nvPr>
            <p:ph type="title"/>
          </p:nvPr>
        </p:nvSpPr>
        <p:spPr>
          <a:xfrm>
            <a:off x="684213" y="328613"/>
            <a:ext cx="7796212" cy="992187"/>
          </a:xfrm>
        </p:spPr>
        <p:txBody>
          <a:bodyPr/>
          <a:lstStyle/>
          <a:p>
            <a:r>
              <a:rPr lang="en-US" altLang="en-US" sz="2600">
                <a:latin typeface="Verdana" panose="020B0604030504040204" pitchFamily="34" charset="0"/>
                <a:ea typeface="ＭＳ Ｐゴシック" panose="020B0600070205080204" pitchFamily="34" charset="-128"/>
              </a:rPr>
              <a:t>One possible database state for the COMPANY relational database schema – continued (Fig. 5.6)</a:t>
            </a:r>
          </a:p>
        </p:txBody>
      </p:sp>
      <p:pic>
        <p:nvPicPr>
          <p:cNvPr id="28675" name="Picture 2" descr="fig05_06continuedb.jpg">
            <a:extLst>
              <a:ext uri="{FF2B5EF4-FFF2-40B4-BE49-F238E27FC236}">
                <a16:creationId xmlns:a16="http://schemas.microsoft.com/office/drawing/2014/main" id="{72D27435-CF55-DD6A-7B15-95AA1E2F0D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524000"/>
            <a:ext cx="8229600" cy="507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Slide Number Placeholder 3">
            <a:extLst>
              <a:ext uri="{FF2B5EF4-FFF2-40B4-BE49-F238E27FC236}">
                <a16:creationId xmlns:a16="http://schemas.microsoft.com/office/drawing/2014/main" id="{3972CBA1-07D4-0F2C-7983-3268EC7383C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6- 13</a:t>
            </a:r>
            <a:endParaRPr lang="en-CA" altLang="en-US" sz="1400">
              <a:solidFill>
                <a:srgbClr val="990033"/>
              </a:solidFill>
            </a:endParaRPr>
          </a:p>
        </p:txBody>
      </p:sp>
    </p:spTree>
  </p:cSld>
  <p:clrMapOvr>
    <a:masterClrMapping/>
  </p:clrMapOvr>
  <p:transition spd="med" advTm="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776B6A3A-57AF-9C87-422E-90C50ADC5240}"/>
              </a:ext>
            </a:extLst>
          </p:cNvPr>
          <p:cNvSpPr>
            <a:spLocks noGrp="1"/>
          </p:cNvSpPr>
          <p:nvPr>
            <p:ph type="title"/>
          </p:nvPr>
        </p:nvSpPr>
        <p:spPr>
          <a:xfrm>
            <a:off x="255588" y="169863"/>
            <a:ext cx="8126412" cy="1201737"/>
          </a:xfrm>
        </p:spPr>
        <p:txBody>
          <a:bodyPr anchor="ctr"/>
          <a:lstStyle/>
          <a:p>
            <a:r>
              <a:rPr lang="en-US" altLang="en-US" sz="2600">
                <a:latin typeface="Verdana" panose="020B0604030504040204" pitchFamily="34" charset="0"/>
                <a:ea typeface="ＭＳ Ｐゴシック" panose="020B0600070205080204" pitchFamily="34" charset="-128"/>
              </a:rPr>
              <a:t>SQL CREATE TABLE data definition statements for defining the COMPANY schema from Figure 5.7 (Fig. 6.1)</a:t>
            </a:r>
            <a:endParaRPr lang="en-US" altLang="en-US" i="1">
              <a:latin typeface="Verdana" panose="020B0604030504040204" pitchFamily="34" charset="0"/>
              <a:ea typeface="ＭＳ Ｐゴシック" panose="020B0600070205080204" pitchFamily="34" charset="-128"/>
            </a:endParaRPr>
          </a:p>
        </p:txBody>
      </p:sp>
      <p:pic>
        <p:nvPicPr>
          <p:cNvPr id="29699" name="Picture 2" descr="fig06_01continueda.jpg">
            <a:extLst>
              <a:ext uri="{FF2B5EF4-FFF2-40B4-BE49-F238E27FC236}">
                <a16:creationId xmlns:a16="http://schemas.microsoft.com/office/drawing/2014/main" id="{9AB482C1-5731-FAF4-A537-90DC2AD216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752600"/>
            <a:ext cx="5943600"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TextBox 4">
            <a:extLst>
              <a:ext uri="{FF2B5EF4-FFF2-40B4-BE49-F238E27FC236}">
                <a16:creationId xmlns:a16="http://schemas.microsoft.com/office/drawing/2014/main" id="{204ADC3B-59D3-2439-09A8-0A0B3FE5A71E}"/>
              </a:ext>
            </a:extLst>
          </p:cNvPr>
          <p:cNvSpPr txBox="1">
            <a:spLocks noChangeArrowheads="1"/>
          </p:cNvSpPr>
          <p:nvPr/>
        </p:nvSpPr>
        <p:spPr bwMode="auto">
          <a:xfrm>
            <a:off x="5668963" y="6124575"/>
            <a:ext cx="34750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37931725" indent="-37474525">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lgn="r">
              <a:spcBef>
                <a:spcPct val="0"/>
              </a:spcBef>
              <a:buClrTx/>
              <a:buSzTx/>
              <a:buFontTx/>
              <a:buNone/>
            </a:pPr>
            <a:r>
              <a:rPr lang="en-US" altLang="en-US" sz="1200" i="1">
                <a:solidFill>
                  <a:schemeClr val="tx1"/>
                </a:solidFill>
                <a:latin typeface="Verdana" panose="020B0604030504040204" pitchFamily="34" charset="0"/>
              </a:rPr>
              <a:t>continued on next slide</a:t>
            </a:r>
          </a:p>
        </p:txBody>
      </p:sp>
      <p:sp>
        <p:nvSpPr>
          <p:cNvPr id="29701" name="Slide Number Placeholder 3">
            <a:extLst>
              <a:ext uri="{FF2B5EF4-FFF2-40B4-BE49-F238E27FC236}">
                <a16:creationId xmlns:a16="http://schemas.microsoft.com/office/drawing/2014/main" id="{E9F66C71-C21C-162C-C521-1D596B7605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6- 14</a:t>
            </a:r>
            <a:endParaRPr lang="en-CA" altLang="en-US" sz="1400">
              <a:solidFill>
                <a:srgbClr val="990033"/>
              </a:solidFill>
            </a:endParaRPr>
          </a:p>
        </p:txBody>
      </p:sp>
    </p:spTree>
  </p:cSld>
  <p:clrMapOvr>
    <a:masterClrMapping/>
  </p:clrMapOvr>
  <p:transition spd="med" advTm="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5FA36045-657E-F711-F9FC-D1BCD6E37184}"/>
              </a:ext>
            </a:extLst>
          </p:cNvPr>
          <p:cNvSpPr>
            <a:spLocks noGrp="1"/>
          </p:cNvSpPr>
          <p:nvPr>
            <p:ph type="title"/>
          </p:nvPr>
        </p:nvSpPr>
        <p:spPr/>
        <p:txBody>
          <a:bodyPr/>
          <a:lstStyle/>
          <a:p>
            <a:r>
              <a:rPr lang="en-US" altLang="en-US" sz="2600">
                <a:latin typeface="Verdana" panose="020B0604030504040204" pitchFamily="34" charset="0"/>
                <a:ea typeface="ＭＳ Ｐゴシック" panose="020B0600070205080204" pitchFamily="34" charset="-128"/>
              </a:rPr>
              <a:t>SQL CREATE TABLE data definition statements for defining the COMPANY schema from Figure 5.7 (Fig. 6.1)</a:t>
            </a:r>
            <a:r>
              <a:rPr lang="en-US" altLang="en-US" sz="2800">
                <a:latin typeface="Verdana" panose="020B0604030504040204" pitchFamily="34" charset="0"/>
                <a:ea typeface="ＭＳ Ｐゴシック" panose="020B0600070205080204" pitchFamily="34" charset="-128"/>
              </a:rPr>
              <a:t>-continued</a:t>
            </a:r>
            <a:endParaRPr lang="en-US" altLang="en-US" sz="2600" i="1">
              <a:latin typeface="Verdana" panose="020B0604030504040204" pitchFamily="34" charset="0"/>
              <a:ea typeface="ＭＳ Ｐゴシック" panose="020B0600070205080204" pitchFamily="34" charset="-128"/>
            </a:endParaRPr>
          </a:p>
        </p:txBody>
      </p:sp>
      <p:pic>
        <p:nvPicPr>
          <p:cNvPr id="31747" name="Picture 2" descr="fig06_01continuedb.jpg">
            <a:extLst>
              <a:ext uri="{FF2B5EF4-FFF2-40B4-BE49-F238E27FC236}">
                <a16:creationId xmlns:a16="http://schemas.microsoft.com/office/drawing/2014/main" id="{B20874ED-7695-5CFB-1E85-184881BE14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600200"/>
            <a:ext cx="64008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Slide Number Placeholder 3">
            <a:extLst>
              <a:ext uri="{FF2B5EF4-FFF2-40B4-BE49-F238E27FC236}">
                <a16:creationId xmlns:a16="http://schemas.microsoft.com/office/drawing/2014/main" id="{C31B576B-8ED6-1A59-3F12-337E044816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6- 15</a:t>
            </a:r>
            <a:endParaRPr lang="en-CA" altLang="en-US" sz="1400">
              <a:solidFill>
                <a:srgbClr val="990033"/>
              </a:solidFill>
            </a:endParaRPr>
          </a:p>
        </p:txBody>
      </p:sp>
    </p:spTree>
  </p:cSld>
  <p:clrMapOvr>
    <a:masterClrMapping/>
  </p:clrMapOvr>
  <p:transition spd="med" advTm="0"/>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Title 4">
            <a:extLst>
              <a:ext uri="{FF2B5EF4-FFF2-40B4-BE49-F238E27FC236}">
                <a16:creationId xmlns:a16="http://schemas.microsoft.com/office/drawing/2014/main" id="{5BFEFDC0-0418-C5C2-328D-22964CB03B8B}"/>
              </a:ext>
            </a:extLst>
          </p:cNvPr>
          <p:cNvSpPr>
            <a:spLocks noGrp="1"/>
          </p:cNvSpPr>
          <p:nvPr>
            <p:ph type="title"/>
          </p:nvPr>
        </p:nvSpPr>
        <p:spPr/>
        <p:txBody>
          <a:bodyPr/>
          <a:lstStyle/>
          <a:p>
            <a:r>
              <a:rPr lang="en-US" altLang="en-US">
                <a:ea typeface="ＭＳ Ｐゴシック" panose="020B0600070205080204" pitchFamily="34" charset="-128"/>
              </a:rPr>
              <a:t>The CREATE TABLE Command in SQL (cont’d.)</a:t>
            </a:r>
          </a:p>
        </p:txBody>
      </p:sp>
      <p:sp>
        <p:nvSpPr>
          <p:cNvPr id="33795" name="Content Placeholder 2">
            <a:extLst>
              <a:ext uri="{FF2B5EF4-FFF2-40B4-BE49-F238E27FC236}">
                <a16:creationId xmlns:a16="http://schemas.microsoft.com/office/drawing/2014/main" id="{C29853FB-2446-787A-E18E-D3FF11446B2C}"/>
              </a:ext>
            </a:extLst>
          </p:cNvPr>
          <p:cNvSpPr>
            <a:spLocks noGrp="1"/>
          </p:cNvSpPr>
          <p:nvPr>
            <p:ph idx="1"/>
          </p:nvPr>
        </p:nvSpPr>
        <p:spPr/>
        <p:txBody>
          <a:bodyPr/>
          <a:lstStyle/>
          <a:p>
            <a:r>
              <a:rPr lang="en-US" altLang="en-US" dirty="0">
                <a:ea typeface="ＭＳ Ｐゴシック" panose="020B0600070205080204" pitchFamily="34" charset="-128"/>
              </a:rPr>
              <a:t>Rows are not ordered</a:t>
            </a:r>
          </a:p>
          <a:p>
            <a:r>
              <a:rPr lang="en-US" altLang="en-US" dirty="0">
                <a:ea typeface="ＭＳ Ｐゴシック" panose="020B0600070205080204" pitchFamily="34" charset="-128"/>
              </a:rPr>
              <a:t>Some foreign keys may cause errors </a:t>
            </a:r>
          </a:p>
          <a:p>
            <a:pPr lvl="1"/>
            <a:r>
              <a:rPr lang="en-US" altLang="en-US" dirty="0">
                <a:ea typeface="ＭＳ Ｐゴシック" panose="020B0600070205080204" pitchFamily="34" charset="-128"/>
              </a:rPr>
              <a:t>Specified either via: </a:t>
            </a:r>
          </a:p>
          <a:p>
            <a:pPr lvl="2"/>
            <a:r>
              <a:rPr lang="en-US" altLang="en-US" dirty="0">
                <a:ea typeface="ＭＳ Ｐゴシック" panose="020B0600070205080204" pitchFamily="34" charset="-128"/>
              </a:rPr>
              <a:t>Circular references (Ex: EMPLOYEE </a:t>
            </a:r>
            <a:r>
              <a:rPr lang="en-US" altLang="en-US" dirty="0" err="1">
                <a:ea typeface="ＭＳ Ｐゴシック" panose="020B0600070205080204" pitchFamily="34" charset="-128"/>
              </a:rPr>
              <a:t>superSSN</a:t>
            </a:r>
            <a:r>
              <a:rPr lang="en-US" altLang="en-US" dirty="0">
                <a:ea typeface="ＭＳ Ｐゴシック" panose="020B0600070205080204" pitchFamily="34" charset="-128"/>
              </a:rPr>
              <a:t>)</a:t>
            </a:r>
          </a:p>
          <a:p>
            <a:pPr lvl="2"/>
            <a:r>
              <a:rPr lang="en-US" altLang="en-US" dirty="0">
                <a:ea typeface="ＭＳ Ｐゴシック" panose="020B0600070205080204" pitchFamily="34" charset="-128"/>
              </a:rPr>
              <a:t>Or because they refer to a table that has not yet been created</a:t>
            </a:r>
          </a:p>
          <a:p>
            <a:pPr lvl="1"/>
            <a:r>
              <a:rPr lang="en-US" altLang="en-US" dirty="0">
                <a:ea typeface="ＭＳ Ｐゴシック" panose="020B0600070205080204" pitchFamily="34" charset="-128"/>
              </a:rPr>
              <a:t>DBA’s have ways to stop referential integrity enforcement to get around this problem.</a:t>
            </a:r>
          </a:p>
        </p:txBody>
      </p:sp>
      <p:sp>
        <p:nvSpPr>
          <p:cNvPr id="33796" name="Slide Number Placeholder 3">
            <a:extLst>
              <a:ext uri="{FF2B5EF4-FFF2-40B4-BE49-F238E27FC236}">
                <a16:creationId xmlns:a16="http://schemas.microsoft.com/office/drawing/2014/main" id="{2B68255D-BEF6-D495-6093-A2F9F7EFDDA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6- 16</a:t>
            </a:r>
            <a:endParaRPr lang="en-CA" altLang="en-US" sz="1400">
              <a:solidFill>
                <a:srgbClr val="990033"/>
              </a:solidFill>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0CC4B-F44E-3A15-F98E-7EB1A92F4929}"/>
              </a:ext>
            </a:extLst>
          </p:cNvPr>
          <p:cNvSpPr>
            <a:spLocks noGrp="1"/>
          </p:cNvSpPr>
          <p:nvPr>
            <p:ph type="title"/>
          </p:nvPr>
        </p:nvSpPr>
        <p:spPr/>
        <p:txBody>
          <a:bodyPr/>
          <a:lstStyle/>
          <a:p>
            <a:r>
              <a:rPr lang="en-TR" dirty="0"/>
              <a:t>The Alter Table Command</a:t>
            </a:r>
          </a:p>
        </p:txBody>
      </p:sp>
      <p:sp>
        <p:nvSpPr>
          <p:cNvPr id="3" name="Content Placeholder 2">
            <a:extLst>
              <a:ext uri="{FF2B5EF4-FFF2-40B4-BE49-F238E27FC236}">
                <a16:creationId xmlns:a16="http://schemas.microsoft.com/office/drawing/2014/main" id="{AC4E17AB-2906-81F6-712B-A76CEE0E12C4}"/>
              </a:ext>
            </a:extLst>
          </p:cNvPr>
          <p:cNvSpPr>
            <a:spLocks noGrp="1"/>
          </p:cNvSpPr>
          <p:nvPr>
            <p:ph idx="1"/>
          </p:nvPr>
        </p:nvSpPr>
        <p:spPr/>
        <p:txBody>
          <a:bodyPr/>
          <a:lstStyle/>
          <a:p>
            <a:r>
              <a:rPr lang="en-US" dirty="0"/>
              <a:t>The ALTER TABLE command in SQL is used to modify an existing table. It allows you to add, delete, or modify columns, as well as add constraints or rename the table.</a:t>
            </a:r>
          </a:p>
          <a:p>
            <a:pPr lvl="1"/>
            <a:r>
              <a:rPr lang="en-US" dirty="0"/>
              <a:t>Add a Column</a:t>
            </a:r>
          </a:p>
          <a:p>
            <a:pPr lvl="2"/>
            <a:r>
              <a:rPr lang="en-US" dirty="0"/>
              <a:t>ALTER TABLE </a:t>
            </a:r>
            <a:r>
              <a:rPr lang="en-US" dirty="0" err="1"/>
              <a:t>table_name</a:t>
            </a:r>
            <a:endParaRPr lang="en-US" dirty="0"/>
          </a:p>
          <a:p>
            <a:pPr marL="914400" lvl="2" indent="0">
              <a:buNone/>
            </a:pPr>
            <a:r>
              <a:rPr lang="en-US" dirty="0"/>
              <a:t>ADD </a:t>
            </a:r>
            <a:r>
              <a:rPr lang="en-US" dirty="0" err="1"/>
              <a:t>column_name</a:t>
            </a:r>
            <a:r>
              <a:rPr lang="en-US" dirty="0"/>
              <a:t> datatype;</a:t>
            </a:r>
          </a:p>
          <a:p>
            <a:pPr lvl="1"/>
            <a:r>
              <a:rPr lang="en-TR" dirty="0"/>
              <a:t>Drop a Column</a:t>
            </a:r>
          </a:p>
          <a:p>
            <a:pPr lvl="2"/>
            <a:r>
              <a:rPr lang="en-US" dirty="0"/>
              <a:t>ALTER TABLE </a:t>
            </a:r>
            <a:r>
              <a:rPr lang="en-US" dirty="0" err="1"/>
              <a:t>table_name</a:t>
            </a:r>
            <a:endParaRPr lang="en-US" dirty="0"/>
          </a:p>
          <a:p>
            <a:pPr marL="914400" lvl="2" indent="0">
              <a:buNone/>
            </a:pPr>
            <a:r>
              <a:rPr lang="en-US" dirty="0"/>
              <a:t>DROP COLUMN </a:t>
            </a:r>
            <a:r>
              <a:rPr lang="en-US" dirty="0" err="1"/>
              <a:t>column_name</a:t>
            </a:r>
            <a:r>
              <a:rPr lang="en-US" dirty="0"/>
              <a:t>;</a:t>
            </a:r>
          </a:p>
          <a:p>
            <a:pPr lvl="2"/>
            <a:endParaRPr lang="en-TR" dirty="0"/>
          </a:p>
        </p:txBody>
      </p:sp>
      <p:sp>
        <p:nvSpPr>
          <p:cNvPr id="4" name="Slide Number Placeholder 3">
            <a:extLst>
              <a:ext uri="{FF2B5EF4-FFF2-40B4-BE49-F238E27FC236}">
                <a16:creationId xmlns:a16="http://schemas.microsoft.com/office/drawing/2014/main" id="{9AF7606A-C1F7-689A-3C5E-3C75869C0D16}"/>
              </a:ext>
            </a:extLst>
          </p:cNvPr>
          <p:cNvSpPr>
            <a:spLocks noGrp="1"/>
          </p:cNvSpPr>
          <p:nvPr>
            <p:ph type="sldNum" sz="quarter" idx="10"/>
          </p:nvPr>
        </p:nvSpPr>
        <p:spPr/>
        <p:txBody>
          <a:bodyPr/>
          <a:lstStyle/>
          <a:p>
            <a:r>
              <a:rPr lang="en-US" altLang="en-US"/>
              <a:t>Slide 6- </a:t>
            </a:r>
            <a:fld id="{2E9894A3-0E42-114A-9F53-832939780EB3}" type="slidenum">
              <a:rPr lang="en-US" altLang="en-US" smtClean="0"/>
              <a:pPr/>
              <a:t>19</a:t>
            </a:fld>
            <a:endParaRPr lang="en-CA" altLang="en-US"/>
          </a:p>
        </p:txBody>
      </p:sp>
    </p:spTree>
    <p:extLst>
      <p:ext uri="{BB962C8B-B14F-4D97-AF65-F5344CB8AC3E}">
        <p14:creationId xmlns:p14="http://schemas.microsoft.com/office/powerpoint/2010/main" val="390796988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CC47CACC-AE7E-B994-5746-89A7D132B937}"/>
              </a:ext>
            </a:extLst>
          </p:cNvPr>
          <p:cNvSpPr>
            <a:spLocks noGrp="1"/>
          </p:cNvSpPr>
          <p:nvPr>
            <p:ph type="title"/>
          </p:nvPr>
        </p:nvSpPr>
        <p:spPr/>
        <p:txBody>
          <a:bodyPr/>
          <a:lstStyle/>
          <a:p>
            <a:r>
              <a:rPr lang="en-US" altLang="en-US">
                <a:ea typeface="ＭＳ Ｐゴシック" panose="020B0600070205080204" pitchFamily="34" charset="-128"/>
              </a:rPr>
              <a:t> </a:t>
            </a:r>
          </a:p>
        </p:txBody>
      </p:sp>
      <p:sp>
        <p:nvSpPr>
          <p:cNvPr id="3" name="Content Placeholder 2">
            <a:extLst>
              <a:ext uri="{FF2B5EF4-FFF2-40B4-BE49-F238E27FC236}">
                <a16:creationId xmlns:a16="http://schemas.microsoft.com/office/drawing/2014/main" id="{69E707AF-1454-1B33-C9D0-0FB00805AC5A}"/>
              </a:ext>
            </a:extLst>
          </p:cNvPr>
          <p:cNvSpPr>
            <a:spLocks noGrp="1"/>
          </p:cNvSpPr>
          <p:nvPr>
            <p:ph idx="1"/>
          </p:nvPr>
        </p:nvSpPr>
        <p:spPr/>
        <p:txBody>
          <a:bodyPr/>
          <a:lstStyle/>
          <a:p>
            <a:pPr>
              <a:defRPr/>
            </a:pPr>
            <a:endParaRPr lang="en-US" dirty="0">
              <a:ea typeface="+mn-ea"/>
              <a:cs typeface="+mn-cs"/>
            </a:endParaRPr>
          </a:p>
          <a:p>
            <a:pPr>
              <a:defRPr/>
            </a:pPr>
            <a:endParaRPr lang="en-US" dirty="0">
              <a:ea typeface="+mn-ea"/>
              <a:cs typeface="+mn-cs"/>
            </a:endParaRPr>
          </a:p>
          <a:p>
            <a:pPr>
              <a:defRPr/>
            </a:pPr>
            <a:endParaRPr lang="en-US" dirty="0">
              <a:ea typeface="+mn-ea"/>
              <a:cs typeface="+mn-cs"/>
            </a:endParaRPr>
          </a:p>
          <a:p>
            <a:pPr marL="0" indent="0" algn="ctr">
              <a:buFont typeface="Wingdings" pitchFamily="2" charset="2"/>
              <a:buNone/>
              <a:defRPr/>
            </a:pPr>
            <a:r>
              <a:rPr lang="en-US" sz="3200" b="1" dirty="0">
                <a:ea typeface="+mn-ea"/>
                <a:cs typeface="+mn-cs"/>
              </a:rPr>
              <a:t>CHAPTER 6</a:t>
            </a:r>
          </a:p>
          <a:p>
            <a:pPr marL="0" indent="0" algn="ctr">
              <a:buFont typeface="Wingdings" pitchFamily="2" charset="2"/>
              <a:buNone/>
              <a:defRPr/>
            </a:pPr>
            <a:endParaRPr lang="en-US" sz="3200" b="1" dirty="0">
              <a:ea typeface="+mn-ea"/>
              <a:cs typeface="+mn-cs"/>
            </a:endParaRPr>
          </a:p>
          <a:p>
            <a:pPr algn="ctr" eaLnBrk="1" hangingPunct="1">
              <a:buFont typeface="Wingdings" charset="0"/>
              <a:buNone/>
              <a:defRPr/>
            </a:pPr>
            <a:r>
              <a:rPr lang="en-US" sz="4400" dirty="0"/>
              <a:t>Basic SQL</a:t>
            </a:r>
          </a:p>
        </p:txBody>
      </p:sp>
      <p:sp>
        <p:nvSpPr>
          <p:cNvPr id="15364" name="Slide Number Placeholder 3">
            <a:extLst>
              <a:ext uri="{FF2B5EF4-FFF2-40B4-BE49-F238E27FC236}">
                <a16:creationId xmlns:a16="http://schemas.microsoft.com/office/drawing/2014/main" id="{44F937BD-BFA9-3043-F8F9-BF905AFF86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a:t>
            </a:r>
            <a:fld id="{5F15C9BE-A791-6740-A2F0-94BFC873A49D}" type="slidenum">
              <a:rPr lang="en-US" altLang="en-US" sz="1400">
                <a:solidFill>
                  <a:srgbClr val="990033"/>
                </a:solidFill>
              </a:rPr>
              <a:pPr>
                <a:spcBef>
                  <a:spcPct val="0"/>
                </a:spcBef>
                <a:buClrTx/>
                <a:buSzTx/>
                <a:buFontTx/>
                <a:buNone/>
              </a:pPr>
              <a:t>2</a:t>
            </a:fld>
            <a:endParaRPr lang="en-CA" altLang="en-US" sz="1400">
              <a:solidFill>
                <a:srgbClr val="990033"/>
              </a:solidFill>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25CC-56DE-6098-367B-43D90B884B73}"/>
              </a:ext>
            </a:extLst>
          </p:cNvPr>
          <p:cNvSpPr>
            <a:spLocks noGrp="1"/>
          </p:cNvSpPr>
          <p:nvPr>
            <p:ph type="title"/>
          </p:nvPr>
        </p:nvSpPr>
        <p:spPr/>
        <p:txBody>
          <a:bodyPr/>
          <a:lstStyle/>
          <a:p>
            <a:r>
              <a:rPr lang="en-TR" dirty="0"/>
              <a:t>The Alter Table Command</a:t>
            </a:r>
          </a:p>
        </p:txBody>
      </p:sp>
      <p:sp>
        <p:nvSpPr>
          <p:cNvPr id="3" name="Content Placeholder 2">
            <a:extLst>
              <a:ext uri="{FF2B5EF4-FFF2-40B4-BE49-F238E27FC236}">
                <a16:creationId xmlns:a16="http://schemas.microsoft.com/office/drawing/2014/main" id="{F23EF84B-AE20-5406-2E6A-7BFFE4CFF824}"/>
              </a:ext>
            </a:extLst>
          </p:cNvPr>
          <p:cNvSpPr>
            <a:spLocks noGrp="1"/>
          </p:cNvSpPr>
          <p:nvPr>
            <p:ph idx="1"/>
          </p:nvPr>
        </p:nvSpPr>
        <p:spPr/>
        <p:txBody>
          <a:bodyPr/>
          <a:lstStyle/>
          <a:p>
            <a:r>
              <a:rPr lang="en-US" dirty="0"/>
              <a:t>Add a New Column</a:t>
            </a:r>
          </a:p>
          <a:p>
            <a:pPr lvl="1"/>
            <a:r>
              <a:rPr lang="en-US" dirty="0"/>
              <a:t>ALTER TABLE employees</a:t>
            </a:r>
          </a:p>
          <a:p>
            <a:pPr marL="457200" lvl="1" indent="0">
              <a:buNone/>
            </a:pPr>
            <a:r>
              <a:rPr lang="en-US" dirty="0"/>
              <a:t>ADD age INT;</a:t>
            </a:r>
          </a:p>
          <a:p>
            <a:r>
              <a:rPr lang="en-US" dirty="0"/>
              <a:t>Delete a Column</a:t>
            </a:r>
          </a:p>
          <a:p>
            <a:pPr lvl="1"/>
            <a:r>
              <a:rPr lang="en-US" dirty="0"/>
              <a:t>ALTER TABLE employees</a:t>
            </a:r>
          </a:p>
          <a:p>
            <a:pPr marL="457200" lvl="1" indent="0">
              <a:buNone/>
            </a:pPr>
            <a:r>
              <a:rPr lang="en-US" dirty="0"/>
              <a:t>DROP COLUMN age;</a:t>
            </a:r>
          </a:p>
          <a:p>
            <a:r>
              <a:rPr lang="en-US" dirty="0"/>
              <a:t>Modify a Column’s Data Type</a:t>
            </a:r>
          </a:p>
          <a:p>
            <a:pPr lvl="1"/>
            <a:r>
              <a:rPr lang="en-US" dirty="0"/>
              <a:t>ALTER TABLE employees</a:t>
            </a:r>
          </a:p>
          <a:p>
            <a:pPr marL="457200" lvl="1" indent="0">
              <a:buNone/>
            </a:pPr>
            <a:r>
              <a:rPr lang="en-US" dirty="0"/>
              <a:t>MODIFY COLUMN age BIGINT;</a:t>
            </a:r>
          </a:p>
          <a:p>
            <a:pPr marL="457200" lvl="1" indent="0">
              <a:buNone/>
            </a:pPr>
            <a:endParaRPr lang="en-TR" dirty="0"/>
          </a:p>
        </p:txBody>
      </p:sp>
      <p:sp>
        <p:nvSpPr>
          <p:cNvPr id="4" name="Slide Number Placeholder 3">
            <a:extLst>
              <a:ext uri="{FF2B5EF4-FFF2-40B4-BE49-F238E27FC236}">
                <a16:creationId xmlns:a16="http://schemas.microsoft.com/office/drawing/2014/main" id="{02CEBAD9-5300-55BA-745E-8D3A43B1AECC}"/>
              </a:ext>
            </a:extLst>
          </p:cNvPr>
          <p:cNvSpPr>
            <a:spLocks noGrp="1"/>
          </p:cNvSpPr>
          <p:nvPr>
            <p:ph type="sldNum" sz="quarter" idx="10"/>
          </p:nvPr>
        </p:nvSpPr>
        <p:spPr/>
        <p:txBody>
          <a:bodyPr/>
          <a:lstStyle/>
          <a:p>
            <a:r>
              <a:rPr lang="en-US" altLang="en-US"/>
              <a:t>Slide 6- </a:t>
            </a:r>
            <a:fld id="{2E9894A3-0E42-114A-9F53-832939780EB3}" type="slidenum">
              <a:rPr lang="en-US" altLang="en-US" smtClean="0"/>
              <a:pPr/>
              <a:t>20</a:t>
            </a:fld>
            <a:endParaRPr lang="en-CA" altLang="en-US"/>
          </a:p>
        </p:txBody>
      </p:sp>
    </p:spTree>
    <p:extLst>
      <p:ext uri="{BB962C8B-B14F-4D97-AF65-F5344CB8AC3E}">
        <p14:creationId xmlns:p14="http://schemas.microsoft.com/office/powerpoint/2010/main" val="425873955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BDDAE-4F8D-4295-0094-B2C3C151D9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1F4FDB-66B1-5BD7-93BD-3E9D8FDAA3AF}"/>
              </a:ext>
            </a:extLst>
          </p:cNvPr>
          <p:cNvSpPr>
            <a:spLocks noGrp="1"/>
          </p:cNvSpPr>
          <p:nvPr>
            <p:ph type="title"/>
          </p:nvPr>
        </p:nvSpPr>
        <p:spPr/>
        <p:txBody>
          <a:bodyPr/>
          <a:lstStyle/>
          <a:p>
            <a:r>
              <a:rPr lang="en-TR" dirty="0"/>
              <a:t>The Alter Table Command</a:t>
            </a:r>
          </a:p>
        </p:txBody>
      </p:sp>
      <p:sp>
        <p:nvSpPr>
          <p:cNvPr id="3" name="Content Placeholder 2">
            <a:extLst>
              <a:ext uri="{FF2B5EF4-FFF2-40B4-BE49-F238E27FC236}">
                <a16:creationId xmlns:a16="http://schemas.microsoft.com/office/drawing/2014/main" id="{3E936565-5147-4858-6CDA-DA3306C179B8}"/>
              </a:ext>
            </a:extLst>
          </p:cNvPr>
          <p:cNvSpPr>
            <a:spLocks noGrp="1"/>
          </p:cNvSpPr>
          <p:nvPr>
            <p:ph idx="1"/>
          </p:nvPr>
        </p:nvSpPr>
        <p:spPr/>
        <p:txBody>
          <a:bodyPr/>
          <a:lstStyle/>
          <a:p>
            <a:pPr marL="0" indent="0">
              <a:spcBef>
                <a:spcPts val="72"/>
              </a:spcBef>
              <a:buNone/>
            </a:pPr>
            <a:r>
              <a:rPr lang="en-US" sz="2000" dirty="0"/>
              <a:t>CREATE TABLE departments (</a:t>
            </a:r>
          </a:p>
          <a:p>
            <a:pPr marL="0" indent="0">
              <a:spcBef>
                <a:spcPts val="72"/>
              </a:spcBef>
              <a:buNone/>
            </a:pPr>
            <a:r>
              <a:rPr lang="en-US" sz="2000" dirty="0"/>
              <a:t>    </a:t>
            </a:r>
            <a:r>
              <a:rPr lang="en-US" sz="2000" dirty="0" err="1"/>
              <a:t>department_id</a:t>
            </a:r>
            <a:r>
              <a:rPr lang="en-US" sz="2000" dirty="0"/>
              <a:t> INT PRIMARY KEY,</a:t>
            </a:r>
          </a:p>
          <a:p>
            <a:pPr marL="0" indent="0">
              <a:spcBef>
                <a:spcPts val="72"/>
              </a:spcBef>
              <a:buNone/>
            </a:pPr>
            <a:r>
              <a:rPr lang="en-US" sz="2000" dirty="0"/>
              <a:t>    </a:t>
            </a:r>
            <a:r>
              <a:rPr lang="en-US" sz="2000" dirty="0" err="1"/>
              <a:t>department_name</a:t>
            </a:r>
            <a:r>
              <a:rPr lang="en-US" sz="2000" dirty="0"/>
              <a:t> VARCHAR(100) NOT NULL);</a:t>
            </a:r>
          </a:p>
          <a:p>
            <a:pPr marL="0" indent="0">
              <a:spcBef>
                <a:spcPts val="72"/>
              </a:spcBef>
              <a:buNone/>
            </a:pPr>
            <a:endParaRPr lang="en-US" sz="2000" dirty="0"/>
          </a:p>
          <a:p>
            <a:pPr marL="0" indent="0">
              <a:spcBef>
                <a:spcPts val="72"/>
              </a:spcBef>
              <a:buNone/>
            </a:pPr>
            <a:r>
              <a:rPr lang="en-US" sz="2000" dirty="0"/>
              <a:t>CREATE TABLE employees (</a:t>
            </a:r>
          </a:p>
          <a:p>
            <a:pPr marL="0" indent="0">
              <a:spcBef>
                <a:spcPts val="72"/>
              </a:spcBef>
              <a:buNone/>
            </a:pPr>
            <a:r>
              <a:rPr lang="en-US" sz="2000" dirty="0"/>
              <a:t>    </a:t>
            </a:r>
            <a:r>
              <a:rPr lang="en-US" sz="2000" dirty="0" err="1"/>
              <a:t>employee_id</a:t>
            </a:r>
            <a:r>
              <a:rPr lang="en-US" sz="2000" dirty="0"/>
              <a:t> INT PRIMARY KEY,</a:t>
            </a:r>
          </a:p>
          <a:p>
            <a:pPr marL="0" indent="0">
              <a:spcBef>
                <a:spcPts val="72"/>
              </a:spcBef>
              <a:buNone/>
            </a:pPr>
            <a:r>
              <a:rPr lang="en-US" sz="2000" dirty="0"/>
              <a:t>    </a:t>
            </a:r>
            <a:r>
              <a:rPr lang="en-US" sz="2000" dirty="0" err="1"/>
              <a:t>employee_name</a:t>
            </a:r>
            <a:r>
              <a:rPr lang="en-US" sz="2000" dirty="0"/>
              <a:t> VARCHAR(100) NOT NULL,</a:t>
            </a:r>
          </a:p>
          <a:p>
            <a:pPr marL="0" indent="0">
              <a:spcBef>
                <a:spcPts val="72"/>
              </a:spcBef>
              <a:buNone/>
            </a:pPr>
            <a:r>
              <a:rPr lang="en-US" sz="2000" dirty="0"/>
              <a:t>    </a:t>
            </a:r>
            <a:r>
              <a:rPr lang="en-US" sz="2000" dirty="0" err="1"/>
              <a:t>department_id</a:t>
            </a:r>
            <a:r>
              <a:rPr lang="en-US" sz="2000" dirty="0"/>
              <a:t> INT  -- This will be our foreign key);</a:t>
            </a:r>
            <a:endParaRPr lang="en-US" dirty="0"/>
          </a:p>
          <a:p>
            <a:pPr marL="0" indent="0">
              <a:spcBef>
                <a:spcPts val="72"/>
              </a:spcBef>
              <a:buNone/>
            </a:pPr>
            <a:endParaRPr lang="en-US" sz="2000" dirty="0"/>
          </a:p>
          <a:p>
            <a:pPr marL="0" indent="0">
              <a:spcBef>
                <a:spcPts val="72"/>
              </a:spcBef>
              <a:buNone/>
            </a:pPr>
            <a:r>
              <a:rPr lang="en-US" sz="2000" dirty="0"/>
              <a:t>ALTER TABLE employees</a:t>
            </a:r>
          </a:p>
          <a:p>
            <a:pPr marL="0" indent="0">
              <a:spcBef>
                <a:spcPts val="72"/>
              </a:spcBef>
              <a:buNone/>
            </a:pPr>
            <a:r>
              <a:rPr lang="en-US" sz="2000" dirty="0"/>
              <a:t>ADD CONSTRAINT </a:t>
            </a:r>
            <a:r>
              <a:rPr lang="en-US" sz="2000" dirty="0" err="1"/>
              <a:t>fk_department</a:t>
            </a:r>
            <a:endParaRPr lang="en-US" sz="2000" dirty="0"/>
          </a:p>
          <a:p>
            <a:pPr marL="0" indent="0">
              <a:spcBef>
                <a:spcPts val="72"/>
              </a:spcBef>
              <a:buNone/>
            </a:pPr>
            <a:r>
              <a:rPr lang="en-US" sz="2000" dirty="0"/>
              <a:t>FOREIGN KEY (</a:t>
            </a:r>
            <a:r>
              <a:rPr lang="en-US" sz="2000" dirty="0" err="1"/>
              <a:t>department_id</a:t>
            </a:r>
            <a:r>
              <a:rPr lang="en-US" sz="2000" dirty="0"/>
              <a:t>)</a:t>
            </a:r>
          </a:p>
          <a:p>
            <a:pPr marL="0" indent="0">
              <a:spcBef>
                <a:spcPts val="72"/>
              </a:spcBef>
              <a:buNone/>
            </a:pPr>
            <a:r>
              <a:rPr lang="en-US" sz="2000" dirty="0"/>
              <a:t>REFERENCES departments(</a:t>
            </a:r>
            <a:r>
              <a:rPr lang="en-US" sz="2000" dirty="0" err="1"/>
              <a:t>department_id</a:t>
            </a:r>
            <a:r>
              <a:rPr lang="en-US" sz="2000" dirty="0"/>
              <a:t>)</a:t>
            </a:r>
          </a:p>
          <a:p>
            <a:pPr marL="0" indent="0">
              <a:spcBef>
                <a:spcPts val="72"/>
              </a:spcBef>
              <a:buNone/>
            </a:pPr>
            <a:r>
              <a:rPr lang="en-US" sz="2000" dirty="0"/>
              <a:t>ON DELETE CASCADE; </a:t>
            </a:r>
          </a:p>
          <a:p>
            <a:pPr marL="0" indent="0">
              <a:buNone/>
            </a:pPr>
            <a:endParaRPr lang="en-US" sz="2000" dirty="0"/>
          </a:p>
          <a:p>
            <a:pPr marL="457200" lvl="1" indent="0">
              <a:buNone/>
            </a:pPr>
            <a:endParaRPr lang="en-TR" dirty="0"/>
          </a:p>
        </p:txBody>
      </p:sp>
      <p:sp>
        <p:nvSpPr>
          <p:cNvPr id="4" name="Slide Number Placeholder 3">
            <a:extLst>
              <a:ext uri="{FF2B5EF4-FFF2-40B4-BE49-F238E27FC236}">
                <a16:creationId xmlns:a16="http://schemas.microsoft.com/office/drawing/2014/main" id="{1887C386-1724-5D71-57F9-7B1937103486}"/>
              </a:ext>
            </a:extLst>
          </p:cNvPr>
          <p:cNvSpPr>
            <a:spLocks noGrp="1"/>
          </p:cNvSpPr>
          <p:nvPr>
            <p:ph type="sldNum" sz="quarter" idx="10"/>
          </p:nvPr>
        </p:nvSpPr>
        <p:spPr/>
        <p:txBody>
          <a:bodyPr/>
          <a:lstStyle/>
          <a:p>
            <a:r>
              <a:rPr lang="en-US" altLang="en-US"/>
              <a:t>Slide 6- </a:t>
            </a:r>
            <a:fld id="{2E9894A3-0E42-114A-9F53-832939780EB3}" type="slidenum">
              <a:rPr lang="en-US" altLang="en-US" smtClean="0"/>
              <a:pPr/>
              <a:t>21</a:t>
            </a:fld>
            <a:endParaRPr lang="en-CA" altLang="en-US"/>
          </a:p>
        </p:txBody>
      </p:sp>
    </p:spTree>
    <p:extLst>
      <p:ext uri="{BB962C8B-B14F-4D97-AF65-F5344CB8AC3E}">
        <p14:creationId xmlns:p14="http://schemas.microsoft.com/office/powerpoint/2010/main" val="352937980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9EC6E-F49E-6F62-C773-4E6CFFC4A466}"/>
              </a:ext>
            </a:extLst>
          </p:cNvPr>
          <p:cNvSpPr>
            <a:spLocks noGrp="1"/>
          </p:cNvSpPr>
          <p:nvPr>
            <p:ph type="title"/>
          </p:nvPr>
        </p:nvSpPr>
        <p:spPr/>
        <p:txBody>
          <a:bodyPr/>
          <a:lstStyle/>
          <a:p>
            <a:r>
              <a:rPr lang="en-TR" dirty="0"/>
              <a:t>The Alter Table Command</a:t>
            </a:r>
          </a:p>
        </p:txBody>
      </p:sp>
      <p:sp>
        <p:nvSpPr>
          <p:cNvPr id="3" name="Content Placeholder 2">
            <a:extLst>
              <a:ext uri="{FF2B5EF4-FFF2-40B4-BE49-F238E27FC236}">
                <a16:creationId xmlns:a16="http://schemas.microsoft.com/office/drawing/2014/main" id="{5B464A6F-E32B-E560-C715-B32E74851CAC}"/>
              </a:ext>
            </a:extLst>
          </p:cNvPr>
          <p:cNvSpPr>
            <a:spLocks noGrp="1"/>
          </p:cNvSpPr>
          <p:nvPr>
            <p:ph idx="1"/>
          </p:nvPr>
        </p:nvSpPr>
        <p:spPr/>
        <p:txBody>
          <a:bodyPr/>
          <a:lstStyle/>
          <a:p>
            <a:r>
              <a:rPr lang="en-US" dirty="0"/>
              <a:t>Add a Constraint (e.g., NOT NULL, UNIQUE, CHECK, FOREIGN KEY)</a:t>
            </a:r>
          </a:p>
          <a:p>
            <a:pPr lvl="1"/>
            <a:r>
              <a:rPr lang="en-US" dirty="0"/>
              <a:t>ALTER TABLE employees</a:t>
            </a:r>
          </a:p>
          <a:p>
            <a:pPr marL="457200" lvl="1" indent="0">
              <a:buNone/>
            </a:pPr>
            <a:r>
              <a:rPr lang="en-US" dirty="0"/>
              <a:t>ADD CONSTRAINT </a:t>
            </a:r>
            <a:r>
              <a:rPr lang="en-US" dirty="0" err="1"/>
              <a:t>unique_email</a:t>
            </a:r>
            <a:r>
              <a:rPr lang="en-US" dirty="0"/>
              <a:t> UNIQUE (email);</a:t>
            </a:r>
          </a:p>
          <a:p>
            <a:r>
              <a:rPr lang="en-US" dirty="0"/>
              <a:t>Drop a Constraint</a:t>
            </a:r>
          </a:p>
          <a:p>
            <a:pPr lvl="1"/>
            <a:r>
              <a:rPr lang="en-US" dirty="0"/>
              <a:t>ALTER TABLE employees</a:t>
            </a:r>
          </a:p>
          <a:p>
            <a:pPr marL="457200" lvl="1" indent="0">
              <a:buNone/>
            </a:pPr>
            <a:r>
              <a:rPr lang="en-US" dirty="0"/>
              <a:t>DROP CONSTRAINT </a:t>
            </a:r>
            <a:r>
              <a:rPr lang="en-US" dirty="0" err="1"/>
              <a:t>unique_email</a:t>
            </a:r>
            <a:r>
              <a:rPr lang="en-US" dirty="0"/>
              <a:t>;</a:t>
            </a:r>
          </a:p>
          <a:p>
            <a:endParaRPr lang="en-TR" dirty="0"/>
          </a:p>
        </p:txBody>
      </p:sp>
      <p:sp>
        <p:nvSpPr>
          <p:cNvPr id="4" name="Slide Number Placeholder 3">
            <a:extLst>
              <a:ext uri="{FF2B5EF4-FFF2-40B4-BE49-F238E27FC236}">
                <a16:creationId xmlns:a16="http://schemas.microsoft.com/office/drawing/2014/main" id="{E2E7F58A-7C0B-2D67-E16F-CCBE2C50FC5A}"/>
              </a:ext>
            </a:extLst>
          </p:cNvPr>
          <p:cNvSpPr>
            <a:spLocks noGrp="1"/>
          </p:cNvSpPr>
          <p:nvPr>
            <p:ph type="sldNum" sz="quarter" idx="10"/>
          </p:nvPr>
        </p:nvSpPr>
        <p:spPr/>
        <p:txBody>
          <a:bodyPr/>
          <a:lstStyle/>
          <a:p>
            <a:r>
              <a:rPr lang="en-US" altLang="en-US"/>
              <a:t>Slide 6- </a:t>
            </a:r>
            <a:fld id="{2E9894A3-0E42-114A-9F53-832939780EB3}" type="slidenum">
              <a:rPr lang="en-US" altLang="en-US" smtClean="0"/>
              <a:pPr/>
              <a:t>22</a:t>
            </a:fld>
            <a:endParaRPr lang="en-CA" altLang="en-US"/>
          </a:p>
        </p:txBody>
      </p:sp>
    </p:spTree>
    <p:extLst>
      <p:ext uri="{BB962C8B-B14F-4D97-AF65-F5344CB8AC3E}">
        <p14:creationId xmlns:p14="http://schemas.microsoft.com/office/powerpoint/2010/main" val="190099866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5F323C-5F56-E446-5A51-6FCFC230E22E}"/>
              </a:ext>
            </a:extLst>
          </p:cNvPr>
          <p:cNvSpPr>
            <a:spLocks noGrp="1"/>
          </p:cNvSpPr>
          <p:nvPr>
            <p:ph type="title"/>
          </p:nvPr>
        </p:nvSpPr>
        <p:spPr/>
        <p:txBody>
          <a:bodyPr/>
          <a:lstStyle/>
          <a:p>
            <a:r>
              <a:rPr lang="tr-TR" dirty="0" err="1"/>
              <a:t>Drop</a:t>
            </a:r>
            <a:r>
              <a:rPr lang="tr-TR" dirty="0"/>
              <a:t> </a:t>
            </a:r>
            <a:r>
              <a:rPr lang="tr-TR" dirty="0" err="1"/>
              <a:t>Table</a:t>
            </a:r>
            <a:endParaRPr lang="tr-TR" dirty="0"/>
          </a:p>
        </p:txBody>
      </p:sp>
      <p:sp>
        <p:nvSpPr>
          <p:cNvPr id="3" name="İçerik Yer Tutucusu 2">
            <a:extLst>
              <a:ext uri="{FF2B5EF4-FFF2-40B4-BE49-F238E27FC236}">
                <a16:creationId xmlns:a16="http://schemas.microsoft.com/office/drawing/2014/main" id="{5CBF5AC3-BDCD-9228-67C1-9624DC3300AD}"/>
              </a:ext>
            </a:extLst>
          </p:cNvPr>
          <p:cNvSpPr>
            <a:spLocks noGrp="1"/>
          </p:cNvSpPr>
          <p:nvPr>
            <p:ph idx="1"/>
          </p:nvPr>
        </p:nvSpPr>
        <p:spPr/>
        <p:txBody>
          <a:bodyPr/>
          <a:lstStyle/>
          <a:p>
            <a:r>
              <a:rPr lang="en-US" dirty="0"/>
              <a:t>The DROP TABLE command in SQL is used to delete an existing table from the database. When you execute this command, the table and all of its data, structure, and constraints (like primary keys or foreign keys) are permanently removed. Use this command with caution, as it cannot be undone!</a:t>
            </a:r>
            <a:endParaRPr lang="tr-TR" dirty="0"/>
          </a:p>
          <a:p>
            <a:r>
              <a:rPr lang="tr-TR" dirty="0"/>
              <a:t>DROP TABLE </a:t>
            </a:r>
            <a:r>
              <a:rPr lang="tr-TR" dirty="0" err="1"/>
              <a:t>table_name</a:t>
            </a:r>
            <a:r>
              <a:rPr lang="tr-TR" dirty="0"/>
              <a:t>;</a:t>
            </a:r>
          </a:p>
          <a:p>
            <a:r>
              <a:rPr lang="tr-TR" dirty="0" err="1"/>
              <a:t>E.g</a:t>
            </a:r>
            <a:r>
              <a:rPr lang="tr-TR" dirty="0"/>
              <a:t>., DROP TABLE </a:t>
            </a:r>
            <a:r>
              <a:rPr lang="tr-TR" dirty="0" err="1"/>
              <a:t>employees</a:t>
            </a:r>
            <a:r>
              <a:rPr lang="tr-TR" dirty="0"/>
              <a:t>;</a:t>
            </a:r>
          </a:p>
        </p:txBody>
      </p:sp>
      <p:sp>
        <p:nvSpPr>
          <p:cNvPr id="4" name="Slayt Numarası Yer Tutucusu 3">
            <a:extLst>
              <a:ext uri="{FF2B5EF4-FFF2-40B4-BE49-F238E27FC236}">
                <a16:creationId xmlns:a16="http://schemas.microsoft.com/office/drawing/2014/main" id="{DD5A0887-8D17-30F2-2E7F-DB745EA6FE87}"/>
              </a:ext>
            </a:extLst>
          </p:cNvPr>
          <p:cNvSpPr>
            <a:spLocks noGrp="1"/>
          </p:cNvSpPr>
          <p:nvPr>
            <p:ph type="sldNum" sz="quarter" idx="10"/>
          </p:nvPr>
        </p:nvSpPr>
        <p:spPr/>
        <p:txBody>
          <a:bodyPr/>
          <a:lstStyle/>
          <a:p>
            <a:r>
              <a:rPr lang="en-US" altLang="en-US"/>
              <a:t>Slide 6- </a:t>
            </a:r>
            <a:fld id="{2E9894A3-0E42-114A-9F53-832939780EB3}" type="slidenum">
              <a:rPr lang="en-US" altLang="en-US" smtClean="0"/>
              <a:pPr/>
              <a:t>23</a:t>
            </a:fld>
            <a:endParaRPr lang="en-CA" altLang="en-US"/>
          </a:p>
        </p:txBody>
      </p:sp>
    </p:spTree>
    <p:extLst>
      <p:ext uri="{BB962C8B-B14F-4D97-AF65-F5344CB8AC3E}">
        <p14:creationId xmlns:p14="http://schemas.microsoft.com/office/powerpoint/2010/main" val="285609778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E775F060-817E-AE11-93BD-912CF925490B}"/>
              </a:ext>
            </a:extLst>
          </p:cNvPr>
          <p:cNvSpPr>
            <a:spLocks noGrp="1"/>
          </p:cNvSpPr>
          <p:nvPr>
            <p:ph type="title"/>
          </p:nvPr>
        </p:nvSpPr>
        <p:spPr/>
        <p:txBody>
          <a:bodyPr/>
          <a:lstStyle/>
          <a:p>
            <a:r>
              <a:rPr lang="en-US" altLang="en-US">
                <a:ea typeface="ＭＳ Ｐゴシック" panose="020B0600070205080204" pitchFamily="34" charset="-128"/>
              </a:rPr>
              <a:t>Attribute Data Types and Domains in SQL</a:t>
            </a:r>
          </a:p>
        </p:txBody>
      </p:sp>
      <p:sp>
        <p:nvSpPr>
          <p:cNvPr id="34819" name="Content Placeholder 2">
            <a:extLst>
              <a:ext uri="{FF2B5EF4-FFF2-40B4-BE49-F238E27FC236}">
                <a16:creationId xmlns:a16="http://schemas.microsoft.com/office/drawing/2014/main" id="{92AE8297-C14A-E883-6689-3B2AAAE8A90D}"/>
              </a:ext>
            </a:extLst>
          </p:cNvPr>
          <p:cNvSpPr>
            <a:spLocks noGrp="1"/>
          </p:cNvSpPr>
          <p:nvPr>
            <p:ph idx="1"/>
          </p:nvPr>
        </p:nvSpPr>
        <p:spPr/>
        <p:txBody>
          <a:bodyPr/>
          <a:lstStyle/>
          <a:p>
            <a:r>
              <a:rPr lang="en-US" altLang="en-US" dirty="0">
                <a:ea typeface="ＭＳ Ｐゴシック" panose="020B0600070205080204" pitchFamily="34" charset="-128"/>
              </a:rPr>
              <a:t>Basic </a:t>
            </a:r>
            <a:r>
              <a:rPr lang="en-US" altLang="en-US" b="1" dirty="0">
                <a:ea typeface="ＭＳ Ｐゴシック" panose="020B0600070205080204" pitchFamily="34" charset="-128"/>
              </a:rPr>
              <a:t>data types</a:t>
            </a:r>
          </a:p>
          <a:p>
            <a:pPr lvl="1"/>
            <a:r>
              <a:rPr lang="en-US" altLang="en-US" b="1" dirty="0">
                <a:ea typeface="ＭＳ Ｐゴシック" panose="020B0600070205080204" pitchFamily="34" charset="-128"/>
              </a:rPr>
              <a:t>Numeric </a:t>
            </a:r>
            <a:r>
              <a:rPr lang="en-US" altLang="en-US" dirty="0">
                <a:ea typeface="ＭＳ Ｐゴシック" panose="020B0600070205080204" pitchFamily="34" charset="-128"/>
              </a:rPr>
              <a:t>data types </a:t>
            </a:r>
          </a:p>
          <a:p>
            <a:pPr lvl="2"/>
            <a:r>
              <a:rPr lang="en-US" altLang="en-US" dirty="0">
                <a:ea typeface="ＭＳ Ｐゴシック" panose="020B0600070205080204" pitchFamily="34" charset="-128"/>
              </a:rPr>
              <a:t>Integer numbers: </a:t>
            </a:r>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INTEGER</a:t>
            </a:r>
            <a:r>
              <a:rPr lang="en-US" altLang="en-US" dirty="0">
                <a:ea typeface="ＭＳ Ｐゴシック" panose="020B0600070205080204" pitchFamily="34" charset="-128"/>
              </a:rPr>
              <a:t>, </a:t>
            </a:r>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INT</a:t>
            </a:r>
            <a:r>
              <a:rPr lang="en-US" altLang="en-US" dirty="0">
                <a:ea typeface="ＭＳ Ｐゴシック" panose="020B0600070205080204" pitchFamily="34" charset="-128"/>
              </a:rPr>
              <a:t>, and </a:t>
            </a:r>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SMALLINT</a:t>
            </a:r>
          </a:p>
          <a:p>
            <a:pPr lvl="2"/>
            <a:r>
              <a:rPr lang="en-US" altLang="en-US" dirty="0">
                <a:ea typeface="ＭＳ Ｐゴシック" panose="020B0600070205080204" pitchFamily="34" charset="-128"/>
              </a:rPr>
              <a:t>Floating-point (real) numbers: </a:t>
            </a:r>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FLOAT </a:t>
            </a:r>
            <a:r>
              <a:rPr lang="en-US" altLang="en-US" dirty="0">
                <a:ea typeface="ＭＳ Ｐゴシック" panose="020B0600070205080204" pitchFamily="34" charset="-128"/>
              </a:rPr>
              <a:t>or </a:t>
            </a:r>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REAL</a:t>
            </a:r>
            <a:r>
              <a:rPr lang="en-US" altLang="en-US" dirty="0">
                <a:ea typeface="ＭＳ Ｐゴシック" panose="020B0600070205080204" pitchFamily="34" charset="-128"/>
              </a:rPr>
              <a:t>, and </a:t>
            </a:r>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DOUBLE PRECISION</a:t>
            </a:r>
          </a:p>
          <a:p>
            <a:pPr lvl="1"/>
            <a:r>
              <a:rPr lang="en-US" altLang="en-US" b="1" dirty="0">
                <a:ea typeface="ＭＳ Ｐゴシック" panose="020B0600070205080204" pitchFamily="34" charset="-128"/>
              </a:rPr>
              <a:t>Character-string </a:t>
            </a:r>
            <a:r>
              <a:rPr lang="en-US" altLang="en-US" dirty="0">
                <a:ea typeface="ＭＳ Ｐゴシック" panose="020B0600070205080204" pitchFamily="34" charset="-128"/>
              </a:rPr>
              <a:t>data types </a:t>
            </a:r>
          </a:p>
          <a:p>
            <a:pPr lvl="2"/>
            <a:r>
              <a:rPr lang="en-US" altLang="en-US" dirty="0">
                <a:ea typeface="ＭＳ Ｐゴシック" panose="020B0600070205080204" pitchFamily="34" charset="-128"/>
              </a:rPr>
              <a:t>Fixed length: </a:t>
            </a:r>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CHAR(</a:t>
            </a:r>
            <a:r>
              <a:rPr lang="en-US" altLang="en-US" i="1" dirty="0">
                <a:latin typeface="Courier New" panose="02070309020205020404" pitchFamily="49" charset="0"/>
                <a:ea typeface="ＭＳ Ｐゴシック" panose="020B0600070205080204" pitchFamily="34" charset="-128"/>
                <a:cs typeface="Courier New" panose="02070309020205020404" pitchFamily="49" charset="0"/>
              </a:rPr>
              <a:t>n</a:t>
            </a:r>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a:t>
            </a:r>
            <a:r>
              <a:rPr lang="en-US" altLang="en-US" dirty="0">
                <a:ea typeface="ＭＳ Ｐゴシック" panose="020B0600070205080204" pitchFamily="34" charset="-128"/>
              </a:rPr>
              <a:t>, </a:t>
            </a:r>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CHARACTER(</a:t>
            </a:r>
            <a:r>
              <a:rPr lang="en-US" altLang="en-US" i="1" dirty="0">
                <a:latin typeface="Courier New" panose="02070309020205020404" pitchFamily="49" charset="0"/>
                <a:ea typeface="ＭＳ Ｐゴシック" panose="020B0600070205080204" pitchFamily="34" charset="-128"/>
                <a:cs typeface="Courier New" panose="02070309020205020404" pitchFamily="49" charset="0"/>
              </a:rPr>
              <a:t>n</a:t>
            </a:r>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a:t>
            </a:r>
          </a:p>
          <a:p>
            <a:pPr lvl="2"/>
            <a:r>
              <a:rPr lang="en-US" altLang="en-US" dirty="0">
                <a:ea typeface="ＭＳ Ｐゴシック" panose="020B0600070205080204" pitchFamily="34" charset="-128"/>
              </a:rPr>
              <a:t>Varying length</a:t>
            </a:r>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 VARCHAR(</a:t>
            </a:r>
            <a:r>
              <a:rPr lang="en-US" altLang="en-US" i="1" dirty="0">
                <a:latin typeface="Courier New" panose="02070309020205020404" pitchFamily="49" charset="0"/>
                <a:ea typeface="ＭＳ Ｐゴシック" panose="020B0600070205080204" pitchFamily="34" charset="-128"/>
                <a:cs typeface="Courier New" panose="02070309020205020404" pitchFamily="49" charset="0"/>
              </a:rPr>
              <a:t>n</a:t>
            </a:r>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a:t>
            </a:r>
            <a:r>
              <a:rPr lang="en-US" altLang="en-US" dirty="0">
                <a:ea typeface="ＭＳ Ｐゴシック" panose="020B0600070205080204" pitchFamily="34" charset="-128"/>
                <a:cs typeface="Courier New" panose="02070309020205020404" pitchFamily="49" charset="0"/>
              </a:rPr>
              <a:t>, </a:t>
            </a:r>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CHAR VARYING(</a:t>
            </a:r>
            <a:r>
              <a:rPr lang="en-US" altLang="en-US" i="1" dirty="0">
                <a:latin typeface="Courier New" panose="02070309020205020404" pitchFamily="49" charset="0"/>
                <a:ea typeface="ＭＳ Ｐゴシック" panose="020B0600070205080204" pitchFamily="34" charset="-128"/>
                <a:cs typeface="Courier New" panose="02070309020205020404" pitchFamily="49" charset="0"/>
              </a:rPr>
              <a:t>n</a:t>
            </a:r>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a:t>
            </a:r>
            <a:r>
              <a:rPr lang="en-US" altLang="en-US" dirty="0">
                <a:ea typeface="ＭＳ Ｐゴシック" panose="020B0600070205080204" pitchFamily="34" charset="-128"/>
                <a:cs typeface="Courier New" panose="02070309020205020404" pitchFamily="49" charset="0"/>
              </a:rPr>
              <a:t>, </a:t>
            </a:r>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CHARACTER VARYING(</a:t>
            </a:r>
            <a:r>
              <a:rPr lang="en-US" altLang="en-US" i="1" dirty="0">
                <a:latin typeface="Courier New" panose="02070309020205020404" pitchFamily="49" charset="0"/>
                <a:ea typeface="ＭＳ Ｐゴシック" panose="020B0600070205080204" pitchFamily="34" charset="-128"/>
                <a:cs typeface="Courier New" panose="02070309020205020404" pitchFamily="49" charset="0"/>
              </a:rPr>
              <a:t>n</a:t>
            </a:r>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a:t>
            </a:r>
          </a:p>
          <a:p>
            <a:pPr lvl="2"/>
            <a:r>
              <a:rPr lang="en-US" sz="2000" dirty="0">
                <a:solidFill>
                  <a:srgbClr val="181617"/>
                </a:solidFill>
                <a:effectLst/>
                <a:latin typeface="Helvetica" pitchFamily="2" charset="0"/>
              </a:rPr>
              <a:t>Another variable-length string data type called CHARACTER LARGE OBJECT or CLOB is also available to specify columns that have large text values, such as documents.</a:t>
            </a:r>
          </a:p>
          <a:p>
            <a:pPr lvl="1"/>
            <a:endParaRPr lang="en-US" altLang="en-US" dirty="0">
              <a:latin typeface="Courier New" panose="02070309020205020404" pitchFamily="49" charset="0"/>
              <a:ea typeface="ＭＳ Ｐゴシック" panose="020B0600070205080204" pitchFamily="34" charset="-128"/>
              <a:cs typeface="Courier New" panose="02070309020205020404" pitchFamily="49" charset="0"/>
            </a:endParaRPr>
          </a:p>
        </p:txBody>
      </p:sp>
      <p:sp>
        <p:nvSpPr>
          <p:cNvPr id="34820" name="Slide Number Placeholder 3">
            <a:extLst>
              <a:ext uri="{FF2B5EF4-FFF2-40B4-BE49-F238E27FC236}">
                <a16:creationId xmlns:a16="http://schemas.microsoft.com/office/drawing/2014/main" id="{8620E55D-CB04-9930-7B46-17CB9EA7240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solidFill>
                  <a:srgbClr val="990033"/>
                </a:solidFill>
              </a:rPr>
              <a:t>Slide 6- 17</a:t>
            </a:r>
            <a:endParaRPr lang="en-CA" altLang="en-US" sz="1400" dirty="0">
              <a:solidFill>
                <a:srgbClr val="990033"/>
              </a:solidFill>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4">
            <a:extLst>
              <a:ext uri="{FF2B5EF4-FFF2-40B4-BE49-F238E27FC236}">
                <a16:creationId xmlns:a16="http://schemas.microsoft.com/office/drawing/2014/main" id="{C8AFD103-6CA7-FC72-6E2D-B58148762126}"/>
              </a:ext>
            </a:extLst>
          </p:cNvPr>
          <p:cNvSpPr>
            <a:spLocks noGrp="1"/>
          </p:cNvSpPr>
          <p:nvPr>
            <p:ph type="title"/>
          </p:nvPr>
        </p:nvSpPr>
        <p:spPr/>
        <p:txBody>
          <a:bodyPr/>
          <a:lstStyle/>
          <a:p>
            <a:r>
              <a:rPr lang="en-US" altLang="en-US">
                <a:ea typeface="ＭＳ Ｐゴシック" panose="020B0600070205080204" pitchFamily="34" charset="-128"/>
              </a:rPr>
              <a:t>Attribute Data Types and Domains in SQL (cont’d.)</a:t>
            </a:r>
          </a:p>
        </p:txBody>
      </p:sp>
      <p:sp>
        <p:nvSpPr>
          <p:cNvPr id="35843" name="Content Placeholder 2">
            <a:extLst>
              <a:ext uri="{FF2B5EF4-FFF2-40B4-BE49-F238E27FC236}">
                <a16:creationId xmlns:a16="http://schemas.microsoft.com/office/drawing/2014/main" id="{A3EC676A-C90D-F7D0-F5D5-54B3BB3294F2}"/>
              </a:ext>
            </a:extLst>
          </p:cNvPr>
          <p:cNvSpPr>
            <a:spLocks noGrp="1"/>
          </p:cNvSpPr>
          <p:nvPr>
            <p:ph idx="1"/>
          </p:nvPr>
        </p:nvSpPr>
        <p:spPr/>
        <p:txBody>
          <a:bodyPr/>
          <a:lstStyle/>
          <a:p>
            <a:pPr lvl="1"/>
            <a:r>
              <a:rPr lang="en-US" altLang="en-US" b="1">
                <a:ea typeface="ＭＳ Ｐゴシック" panose="020B0600070205080204" pitchFamily="34" charset="-128"/>
              </a:rPr>
              <a:t>Bit-string</a:t>
            </a:r>
            <a:r>
              <a:rPr lang="en-US" altLang="en-US">
                <a:ea typeface="ＭＳ Ｐゴシック" panose="020B0600070205080204" pitchFamily="34" charset="-128"/>
              </a:rPr>
              <a:t> data types </a:t>
            </a:r>
          </a:p>
          <a:p>
            <a:pPr lvl="2"/>
            <a:r>
              <a:rPr lang="en-US" altLang="en-US">
                <a:ea typeface="ＭＳ Ｐゴシック" panose="020B0600070205080204" pitchFamily="34" charset="-128"/>
              </a:rPr>
              <a:t>Fixed length: </a:t>
            </a:r>
            <a:r>
              <a:rPr lang="en-US" altLang="en-US">
                <a:latin typeface="Courier New" panose="02070309020205020404" pitchFamily="49" charset="0"/>
                <a:ea typeface="ＭＳ Ｐゴシック" panose="020B0600070205080204" pitchFamily="34" charset="-128"/>
                <a:cs typeface="Courier New" panose="02070309020205020404" pitchFamily="49" charset="0"/>
              </a:rPr>
              <a:t>BIT(</a:t>
            </a:r>
            <a:r>
              <a:rPr lang="en-US" altLang="en-US" i="1">
                <a:latin typeface="Courier New" panose="02070309020205020404" pitchFamily="49" charset="0"/>
                <a:ea typeface="ＭＳ Ｐゴシック" panose="020B0600070205080204" pitchFamily="34" charset="-128"/>
                <a:cs typeface="Courier New" panose="02070309020205020404" pitchFamily="49" charset="0"/>
              </a:rPr>
              <a:t>n</a:t>
            </a:r>
            <a:r>
              <a:rPr lang="en-US" altLang="en-US">
                <a:latin typeface="Courier New" panose="02070309020205020404" pitchFamily="49" charset="0"/>
                <a:ea typeface="ＭＳ Ｐゴシック" panose="020B0600070205080204" pitchFamily="34" charset="-128"/>
                <a:cs typeface="Courier New" panose="02070309020205020404" pitchFamily="49" charset="0"/>
              </a:rPr>
              <a:t>)</a:t>
            </a:r>
          </a:p>
          <a:p>
            <a:pPr lvl="2"/>
            <a:r>
              <a:rPr lang="en-US" altLang="en-US">
                <a:ea typeface="ＭＳ Ｐゴシック" panose="020B0600070205080204" pitchFamily="34" charset="-128"/>
              </a:rPr>
              <a:t>Varying length: </a:t>
            </a:r>
            <a:r>
              <a:rPr lang="en-US" altLang="en-US">
                <a:latin typeface="Courier New" panose="02070309020205020404" pitchFamily="49" charset="0"/>
                <a:ea typeface="ＭＳ Ｐゴシック" panose="020B0600070205080204" pitchFamily="34" charset="-128"/>
                <a:cs typeface="Courier New" panose="02070309020205020404" pitchFamily="49" charset="0"/>
              </a:rPr>
              <a:t>BIT VARYING(</a:t>
            </a:r>
            <a:r>
              <a:rPr lang="en-US" altLang="en-US" i="1">
                <a:latin typeface="Courier New" panose="02070309020205020404" pitchFamily="49" charset="0"/>
                <a:ea typeface="ＭＳ Ｐゴシック" panose="020B0600070205080204" pitchFamily="34" charset="-128"/>
                <a:cs typeface="Courier New" panose="02070309020205020404" pitchFamily="49" charset="0"/>
              </a:rPr>
              <a:t>n</a:t>
            </a:r>
            <a:r>
              <a:rPr lang="en-US" altLang="en-US">
                <a:latin typeface="Courier New" panose="02070309020205020404" pitchFamily="49" charset="0"/>
                <a:ea typeface="ＭＳ Ｐゴシック" panose="020B0600070205080204" pitchFamily="34" charset="-128"/>
                <a:cs typeface="Courier New" panose="02070309020205020404" pitchFamily="49" charset="0"/>
              </a:rPr>
              <a:t>)</a:t>
            </a:r>
          </a:p>
          <a:p>
            <a:pPr lvl="1"/>
            <a:r>
              <a:rPr lang="en-US" altLang="en-US" b="1">
                <a:ea typeface="ＭＳ Ｐゴシック" panose="020B0600070205080204" pitchFamily="34" charset="-128"/>
              </a:rPr>
              <a:t>Boolean</a:t>
            </a:r>
            <a:r>
              <a:rPr lang="en-US" altLang="en-US">
                <a:ea typeface="ＭＳ Ｐゴシック" panose="020B0600070205080204" pitchFamily="34" charset="-128"/>
              </a:rPr>
              <a:t> data type </a:t>
            </a:r>
          </a:p>
          <a:p>
            <a:pPr lvl="2"/>
            <a:r>
              <a:rPr lang="en-US" altLang="en-US">
                <a:ea typeface="ＭＳ Ｐゴシック" panose="020B0600070205080204" pitchFamily="34" charset="-128"/>
              </a:rPr>
              <a:t>Values of </a:t>
            </a:r>
            <a:r>
              <a:rPr lang="en-US" altLang="en-US">
                <a:latin typeface="Courier New" panose="02070309020205020404" pitchFamily="49" charset="0"/>
                <a:ea typeface="ＭＳ Ｐゴシック" panose="020B0600070205080204" pitchFamily="34" charset="-128"/>
                <a:cs typeface="Courier New" panose="02070309020205020404" pitchFamily="49" charset="0"/>
              </a:rPr>
              <a:t>TRUE </a:t>
            </a:r>
            <a:r>
              <a:rPr lang="en-US" altLang="en-US">
                <a:ea typeface="ＭＳ Ｐゴシック" panose="020B0600070205080204" pitchFamily="34" charset="-128"/>
              </a:rPr>
              <a:t>or </a:t>
            </a:r>
            <a:r>
              <a:rPr lang="en-US" altLang="en-US">
                <a:latin typeface="Courier New" panose="02070309020205020404" pitchFamily="49" charset="0"/>
                <a:ea typeface="ＭＳ Ｐゴシック" panose="020B0600070205080204" pitchFamily="34" charset="-128"/>
                <a:cs typeface="Courier New" panose="02070309020205020404" pitchFamily="49" charset="0"/>
              </a:rPr>
              <a:t>FALSE </a:t>
            </a:r>
            <a:r>
              <a:rPr lang="en-US" altLang="en-US">
                <a:ea typeface="ＭＳ Ｐゴシック" panose="020B0600070205080204" pitchFamily="34" charset="-128"/>
              </a:rPr>
              <a:t>or </a:t>
            </a:r>
            <a:r>
              <a:rPr lang="en-US" altLang="en-US">
                <a:latin typeface="Courier New" panose="02070309020205020404" pitchFamily="49" charset="0"/>
                <a:ea typeface="ＭＳ Ｐゴシック" panose="020B0600070205080204" pitchFamily="34" charset="-128"/>
                <a:cs typeface="Courier New" panose="02070309020205020404" pitchFamily="49" charset="0"/>
              </a:rPr>
              <a:t>NULL</a:t>
            </a:r>
          </a:p>
          <a:p>
            <a:pPr lvl="1"/>
            <a:r>
              <a:rPr lang="en-US" altLang="en-US" b="1">
                <a:ea typeface="ＭＳ Ｐゴシック" panose="020B0600070205080204" pitchFamily="34" charset="-128"/>
              </a:rPr>
              <a:t>DATE</a:t>
            </a:r>
            <a:r>
              <a:rPr lang="en-US" altLang="en-US">
                <a:ea typeface="ＭＳ Ｐゴシック" panose="020B0600070205080204" pitchFamily="34" charset="-128"/>
              </a:rPr>
              <a:t> data type </a:t>
            </a:r>
          </a:p>
          <a:p>
            <a:pPr lvl="2"/>
            <a:r>
              <a:rPr lang="en-US" altLang="en-US">
                <a:ea typeface="ＭＳ Ｐゴシック" panose="020B0600070205080204" pitchFamily="34" charset="-128"/>
              </a:rPr>
              <a:t>Ten positions</a:t>
            </a:r>
          </a:p>
          <a:p>
            <a:pPr lvl="2"/>
            <a:r>
              <a:rPr lang="en-US" altLang="en-US">
                <a:ea typeface="ＭＳ Ｐゴシック" panose="020B0600070205080204" pitchFamily="34" charset="-128"/>
                <a:cs typeface="Courier New" panose="02070309020205020404" pitchFamily="49" charset="0"/>
              </a:rPr>
              <a:t>Components are </a:t>
            </a:r>
            <a:r>
              <a:rPr lang="en-US" altLang="en-US">
                <a:latin typeface="Courier New" panose="02070309020205020404" pitchFamily="49" charset="0"/>
                <a:ea typeface="ＭＳ Ｐゴシック" panose="020B0600070205080204" pitchFamily="34" charset="-128"/>
                <a:cs typeface="Courier New" panose="02070309020205020404" pitchFamily="49" charset="0"/>
              </a:rPr>
              <a:t>YEAR</a:t>
            </a:r>
            <a:r>
              <a:rPr lang="en-US" altLang="en-US">
                <a:ea typeface="ＭＳ Ｐゴシック" panose="020B0600070205080204" pitchFamily="34" charset="-128"/>
              </a:rPr>
              <a:t>, </a:t>
            </a:r>
            <a:r>
              <a:rPr lang="en-US" altLang="en-US">
                <a:latin typeface="Courier New" panose="02070309020205020404" pitchFamily="49" charset="0"/>
                <a:ea typeface="ＭＳ Ｐゴシック" panose="020B0600070205080204" pitchFamily="34" charset="-128"/>
                <a:cs typeface="Courier New" panose="02070309020205020404" pitchFamily="49" charset="0"/>
              </a:rPr>
              <a:t>MONTH</a:t>
            </a:r>
            <a:r>
              <a:rPr lang="en-US" altLang="en-US">
                <a:ea typeface="ＭＳ Ｐゴシック" panose="020B0600070205080204" pitchFamily="34" charset="-128"/>
              </a:rPr>
              <a:t>, </a:t>
            </a:r>
            <a:r>
              <a:rPr lang="en-US" altLang="en-US">
                <a:ea typeface="ＭＳ Ｐゴシック" panose="020B0600070205080204" pitchFamily="34" charset="-128"/>
                <a:cs typeface="Courier New" panose="02070309020205020404" pitchFamily="49" charset="0"/>
              </a:rPr>
              <a:t>and </a:t>
            </a:r>
            <a:r>
              <a:rPr lang="en-US" altLang="en-US">
                <a:latin typeface="Courier New" panose="02070309020205020404" pitchFamily="49" charset="0"/>
                <a:ea typeface="ＭＳ Ｐゴシック" panose="020B0600070205080204" pitchFamily="34" charset="-128"/>
                <a:cs typeface="Courier New" panose="02070309020205020404" pitchFamily="49" charset="0"/>
              </a:rPr>
              <a:t>DAY </a:t>
            </a:r>
            <a:r>
              <a:rPr lang="en-US" altLang="en-US">
                <a:ea typeface="ＭＳ Ｐゴシック" panose="020B0600070205080204" pitchFamily="34" charset="-128"/>
                <a:cs typeface="Courier New" panose="02070309020205020404" pitchFamily="49" charset="0"/>
              </a:rPr>
              <a:t>in the form YYYY-MM-DD</a:t>
            </a:r>
          </a:p>
          <a:p>
            <a:pPr lvl="2"/>
            <a:r>
              <a:rPr lang="en-US" altLang="en-US">
                <a:ea typeface="ＭＳ Ｐゴシック" panose="020B0600070205080204" pitchFamily="34" charset="-128"/>
                <a:cs typeface="Courier New" panose="02070309020205020404" pitchFamily="49" charset="0"/>
              </a:rPr>
              <a:t>Multiple mapping functions available in RDBMSs to change date formats</a:t>
            </a:r>
          </a:p>
        </p:txBody>
      </p:sp>
      <p:sp>
        <p:nvSpPr>
          <p:cNvPr id="35844" name="Slide Number Placeholder 3">
            <a:extLst>
              <a:ext uri="{FF2B5EF4-FFF2-40B4-BE49-F238E27FC236}">
                <a16:creationId xmlns:a16="http://schemas.microsoft.com/office/drawing/2014/main" id="{213B7B3E-1BA6-89E8-6ECA-D80115F5E8B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6- 18</a:t>
            </a:r>
            <a:endParaRPr lang="en-CA" altLang="en-US" sz="1400">
              <a:solidFill>
                <a:srgbClr val="990033"/>
              </a:solidFill>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4">
            <a:extLst>
              <a:ext uri="{FF2B5EF4-FFF2-40B4-BE49-F238E27FC236}">
                <a16:creationId xmlns:a16="http://schemas.microsoft.com/office/drawing/2014/main" id="{A89F3C5A-CF1C-BF90-5957-735FD99C3824}"/>
              </a:ext>
            </a:extLst>
          </p:cNvPr>
          <p:cNvSpPr>
            <a:spLocks noGrp="1"/>
          </p:cNvSpPr>
          <p:nvPr>
            <p:ph type="title"/>
          </p:nvPr>
        </p:nvSpPr>
        <p:spPr/>
        <p:txBody>
          <a:bodyPr/>
          <a:lstStyle/>
          <a:p>
            <a:r>
              <a:rPr lang="en-US" altLang="en-US">
                <a:ea typeface="ＭＳ Ｐゴシック" panose="020B0600070205080204" pitchFamily="34" charset="-128"/>
              </a:rPr>
              <a:t>Attribute Data Types and Domains in SQL (cont’d.)</a:t>
            </a:r>
          </a:p>
        </p:txBody>
      </p:sp>
      <p:sp>
        <p:nvSpPr>
          <p:cNvPr id="20483" name="Content Placeholder 2">
            <a:extLst>
              <a:ext uri="{FF2B5EF4-FFF2-40B4-BE49-F238E27FC236}">
                <a16:creationId xmlns:a16="http://schemas.microsoft.com/office/drawing/2014/main" id="{3955175F-BE2D-1DAC-5B68-7833154D1BDD}"/>
              </a:ext>
            </a:extLst>
          </p:cNvPr>
          <p:cNvSpPr>
            <a:spLocks noGrp="1"/>
          </p:cNvSpPr>
          <p:nvPr>
            <p:ph idx="1"/>
          </p:nvPr>
        </p:nvSpPr>
        <p:spPr>
          <a:xfrm>
            <a:off x="239713" y="1550988"/>
            <a:ext cx="8294687" cy="4572000"/>
          </a:xfrm>
        </p:spPr>
        <p:txBody>
          <a:bodyPr/>
          <a:lstStyle/>
          <a:p>
            <a:pPr>
              <a:defRPr/>
            </a:pPr>
            <a:r>
              <a:rPr lang="en-US" altLang="en-US" dirty="0"/>
              <a:t>Additional data types</a:t>
            </a:r>
          </a:p>
          <a:p>
            <a:pPr lvl="1">
              <a:defRPr/>
            </a:pPr>
            <a:r>
              <a:rPr lang="en-US" altLang="en-US" b="1" dirty="0"/>
              <a:t>Timestamp</a:t>
            </a:r>
            <a:r>
              <a:rPr lang="en-US" altLang="en-US" dirty="0"/>
              <a:t> data type </a:t>
            </a:r>
          </a:p>
          <a:p>
            <a:pPr marL="457200" lvl="1" indent="0">
              <a:buFont typeface="Wingdings" pitchFamily="2" charset="2"/>
              <a:buNone/>
              <a:defRPr/>
            </a:pPr>
            <a:r>
              <a:rPr lang="en-US" altLang="en-US" dirty="0"/>
              <a:t>Includes the </a:t>
            </a:r>
            <a:r>
              <a:rPr lang="en-US" altLang="en-US" dirty="0">
                <a:latin typeface="Courier New" panose="02070309020205020404" pitchFamily="49" charset="0"/>
                <a:cs typeface="Courier New" panose="02070309020205020404" pitchFamily="49" charset="0"/>
              </a:rPr>
              <a:t>DATE</a:t>
            </a:r>
            <a:r>
              <a:rPr lang="en-US" altLang="en-US" dirty="0"/>
              <a:t> and </a:t>
            </a:r>
            <a:r>
              <a:rPr lang="en-US" altLang="en-US" dirty="0">
                <a:latin typeface="Courier New" panose="02070309020205020404" pitchFamily="49" charset="0"/>
                <a:cs typeface="Courier New" panose="02070309020205020404" pitchFamily="49" charset="0"/>
              </a:rPr>
              <a:t>TIME</a:t>
            </a:r>
            <a:r>
              <a:rPr lang="en-US" altLang="en-US" dirty="0"/>
              <a:t> fields</a:t>
            </a:r>
          </a:p>
          <a:p>
            <a:pPr lvl="2">
              <a:defRPr/>
            </a:pPr>
            <a:r>
              <a:rPr lang="en-US" altLang="en-US" dirty="0"/>
              <a:t>Plus a minimum of six positions for decimal fractions of seconds </a:t>
            </a:r>
            <a:r>
              <a:rPr lang="en-US" altLang="en-US" sz="1400" dirty="0"/>
              <a:t>e.g., TIMESTAMP ‘2014-09-27 09:12:47.648302’</a:t>
            </a:r>
            <a:endParaRPr lang="en-US" altLang="en-US" dirty="0"/>
          </a:p>
          <a:p>
            <a:pPr lvl="2">
              <a:defRPr/>
            </a:pPr>
            <a:r>
              <a:rPr lang="en-US" altLang="en-US" dirty="0"/>
              <a:t>Optional </a:t>
            </a:r>
            <a:r>
              <a:rPr lang="en-US" altLang="en-US" dirty="0">
                <a:latin typeface="Courier New" panose="02070309020205020404" pitchFamily="49" charset="0"/>
                <a:cs typeface="Courier New" panose="02070309020205020404" pitchFamily="49" charset="0"/>
              </a:rPr>
              <a:t>WITH TIME ZONE</a:t>
            </a:r>
            <a:r>
              <a:rPr lang="en-US" altLang="en-US" dirty="0"/>
              <a:t> qualifier </a:t>
            </a:r>
            <a:r>
              <a:rPr lang="en-US" altLang="en-US" sz="1600" dirty="0"/>
              <a:t>e.g., -05:00</a:t>
            </a:r>
            <a:endParaRPr lang="en-US" altLang="en-US" dirty="0"/>
          </a:p>
          <a:p>
            <a:pPr lvl="1">
              <a:defRPr/>
            </a:pPr>
            <a:r>
              <a:rPr lang="en-US" altLang="en-US" b="1" dirty="0">
                <a:cs typeface="Courier New" panose="02070309020205020404" pitchFamily="49" charset="0"/>
              </a:rPr>
              <a:t>INTERVAL</a:t>
            </a:r>
            <a:r>
              <a:rPr lang="en-US" altLang="en-US" dirty="0"/>
              <a:t> data type e.g., </a:t>
            </a:r>
            <a:r>
              <a:rPr lang="en-US" altLang="en-US" sz="1200" dirty="0"/>
              <a:t>SELECT CURRENT_DATE + INTERVAL '5 DAYS’;</a:t>
            </a:r>
          </a:p>
          <a:p>
            <a:pPr lvl="2">
              <a:defRPr/>
            </a:pPr>
            <a:r>
              <a:rPr lang="en-US" altLang="en-US" dirty="0"/>
              <a:t>Specifies a relative value that can be used to increment or decrement an absolute value of a date, time, or timestamp</a:t>
            </a:r>
          </a:p>
          <a:p>
            <a:pPr lvl="1">
              <a:defRPr/>
            </a:pPr>
            <a:r>
              <a:rPr lang="en-US" altLang="en-US" sz="2400" b="1" dirty="0"/>
              <a:t>DATE, TIME, Timestamp, INTERVAL </a:t>
            </a:r>
            <a:r>
              <a:rPr lang="en-US" altLang="en-US" sz="2400" dirty="0"/>
              <a:t> data types can be </a:t>
            </a:r>
            <a:r>
              <a:rPr lang="en-US" altLang="en-US" sz="2400" b="1" dirty="0"/>
              <a:t>cast</a:t>
            </a:r>
            <a:r>
              <a:rPr lang="en-US" altLang="en-US" sz="2400" dirty="0"/>
              <a:t> or converted to string formats for comparison.  </a:t>
            </a:r>
          </a:p>
        </p:txBody>
      </p:sp>
      <p:sp>
        <p:nvSpPr>
          <p:cNvPr id="36868" name="Slide Number Placeholder 3">
            <a:extLst>
              <a:ext uri="{FF2B5EF4-FFF2-40B4-BE49-F238E27FC236}">
                <a16:creationId xmlns:a16="http://schemas.microsoft.com/office/drawing/2014/main" id="{37031A98-726F-63BB-CA44-7F32C7AD2FF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6- 19</a:t>
            </a:r>
            <a:endParaRPr lang="en-CA" altLang="en-US" sz="1400">
              <a:solidFill>
                <a:srgbClr val="990033"/>
              </a:solidFill>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4">
            <a:extLst>
              <a:ext uri="{FF2B5EF4-FFF2-40B4-BE49-F238E27FC236}">
                <a16:creationId xmlns:a16="http://schemas.microsoft.com/office/drawing/2014/main" id="{2289F143-C002-BDD3-3E4C-1C43FA5272BB}"/>
              </a:ext>
            </a:extLst>
          </p:cNvPr>
          <p:cNvSpPr>
            <a:spLocks noGrp="1"/>
          </p:cNvSpPr>
          <p:nvPr>
            <p:ph type="title"/>
          </p:nvPr>
        </p:nvSpPr>
        <p:spPr/>
        <p:txBody>
          <a:bodyPr/>
          <a:lstStyle/>
          <a:p>
            <a:r>
              <a:rPr lang="en-US" altLang="en-US">
                <a:ea typeface="ＭＳ Ｐゴシック" panose="020B0600070205080204" pitchFamily="34" charset="-128"/>
              </a:rPr>
              <a:t>Attribute Data Types and Domains in SQL (cont’d.)</a:t>
            </a:r>
          </a:p>
        </p:txBody>
      </p:sp>
      <p:sp>
        <p:nvSpPr>
          <p:cNvPr id="37891" name="Content Placeholder 2">
            <a:extLst>
              <a:ext uri="{FF2B5EF4-FFF2-40B4-BE49-F238E27FC236}">
                <a16:creationId xmlns:a16="http://schemas.microsoft.com/office/drawing/2014/main" id="{B19B3A99-6912-5875-93F4-2EA2710E6DB9}"/>
              </a:ext>
            </a:extLst>
          </p:cNvPr>
          <p:cNvSpPr>
            <a:spLocks noGrp="1"/>
          </p:cNvSpPr>
          <p:nvPr>
            <p:ph idx="1"/>
          </p:nvPr>
        </p:nvSpPr>
        <p:spPr>
          <a:xfrm>
            <a:off x="201613" y="1447800"/>
            <a:ext cx="8294687" cy="4572000"/>
          </a:xfrm>
        </p:spPr>
        <p:txBody>
          <a:bodyPr/>
          <a:lstStyle/>
          <a:p>
            <a:r>
              <a:rPr lang="en-US" altLang="en-US" b="1">
                <a:ea typeface="ＭＳ Ｐゴシック" panose="020B0600070205080204" pitchFamily="34" charset="-128"/>
              </a:rPr>
              <a:t>Domain </a:t>
            </a:r>
          </a:p>
          <a:p>
            <a:pPr lvl="1"/>
            <a:r>
              <a:rPr lang="en-US" altLang="en-US">
                <a:ea typeface="ＭＳ Ｐゴシック" panose="020B0600070205080204" pitchFamily="34" charset="-128"/>
              </a:rPr>
              <a:t>Name used with the attribute specification</a:t>
            </a:r>
          </a:p>
          <a:p>
            <a:pPr lvl="1"/>
            <a:r>
              <a:rPr lang="en-US" altLang="en-US">
                <a:ea typeface="ＭＳ Ｐゴシック" panose="020B0600070205080204" pitchFamily="34" charset="-128"/>
              </a:rPr>
              <a:t>Makes it easier to change the data type for a domain that is used by numerous attributes </a:t>
            </a:r>
          </a:p>
          <a:p>
            <a:pPr lvl="1"/>
            <a:r>
              <a:rPr lang="en-US" altLang="en-US">
                <a:ea typeface="ＭＳ Ｐゴシック" panose="020B0600070205080204" pitchFamily="34" charset="-128"/>
              </a:rPr>
              <a:t>Improves schema readability</a:t>
            </a:r>
          </a:p>
          <a:p>
            <a:pPr lvl="1"/>
            <a:r>
              <a:rPr lang="en-US" altLang="en-US">
                <a:ea typeface="ＭＳ Ｐゴシック" panose="020B0600070205080204" pitchFamily="34" charset="-128"/>
                <a:cs typeface="Courier New" panose="02070309020205020404" pitchFamily="49" charset="0"/>
              </a:rPr>
              <a:t>Example:</a:t>
            </a:r>
          </a:p>
          <a:p>
            <a:pPr lvl="2"/>
            <a:r>
              <a:rPr lang="en-US" altLang="en-US">
                <a:latin typeface="Courier New" panose="02070309020205020404" pitchFamily="49" charset="0"/>
                <a:ea typeface="ＭＳ Ｐゴシック" panose="020B0600070205080204" pitchFamily="34" charset="-128"/>
                <a:cs typeface="Courier New" panose="02070309020205020404" pitchFamily="49" charset="0"/>
              </a:rPr>
              <a:t>CREATE DOMAIN SSN_TYPE AS CHAR(9);</a:t>
            </a:r>
          </a:p>
          <a:p>
            <a:r>
              <a:rPr lang="en-US" altLang="en-US" b="1">
                <a:ea typeface="ＭＳ Ｐゴシック" panose="020B0600070205080204" pitchFamily="34" charset="-128"/>
              </a:rPr>
              <a:t>TYPE</a:t>
            </a:r>
          </a:p>
          <a:p>
            <a:pPr lvl="1"/>
            <a:r>
              <a:rPr lang="en-US" altLang="en-US">
                <a:ea typeface="ＭＳ Ｐゴシック" panose="020B0600070205080204" pitchFamily="34" charset="-128"/>
              </a:rPr>
              <a:t>User Defined Types (UDTs) are supported for object-oriented applications. (See Ch.12) Uses the command:   </a:t>
            </a:r>
            <a:r>
              <a:rPr lang="en-US" altLang="en-US" sz="2400">
                <a:solidFill>
                  <a:schemeClr val="tx2"/>
                </a:solidFill>
                <a:latin typeface="Courier New" panose="02070309020205020404" pitchFamily="49" charset="0"/>
                <a:ea typeface="ＭＳ Ｐゴシック" panose="020B0600070205080204" pitchFamily="34" charset="-128"/>
                <a:cs typeface="Courier New" panose="02070309020205020404" pitchFamily="49" charset="0"/>
              </a:rPr>
              <a:t>CREATE TYPE</a:t>
            </a:r>
          </a:p>
        </p:txBody>
      </p:sp>
      <p:sp>
        <p:nvSpPr>
          <p:cNvPr id="37892" name="Slide Number Placeholder 3">
            <a:extLst>
              <a:ext uri="{FF2B5EF4-FFF2-40B4-BE49-F238E27FC236}">
                <a16:creationId xmlns:a16="http://schemas.microsoft.com/office/drawing/2014/main" id="{070CB772-A4E2-9118-0352-B3C4E979B14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a:t>
            </a:r>
            <a:fld id="{8B6C5F45-1543-ED41-97E8-45800F2D4BDA}" type="slidenum">
              <a:rPr lang="en-US" altLang="en-US" sz="1400">
                <a:solidFill>
                  <a:srgbClr val="990033"/>
                </a:solidFill>
              </a:rPr>
              <a:pPr>
                <a:spcBef>
                  <a:spcPct val="0"/>
                </a:spcBef>
                <a:buClrTx/>
                <a:buSzTx/>
                <a:buFontTx/>
                <a:buNone/>
              </a:pPr>
              <a:t>27</a:t>
            </a:fld>
            <a:endParaRPr lang="en-CA" altLang="en-US" sz="1400">
              <a:solidFill>
                <a:srgbClr val="990033"/>
              </a:solidFill>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54CCADB4-1DC4-6476-DF9D-E3FADD9EA89C}"/>
              </a:ext>
            </a:extLst>
          </p:cNvPr>
          <p:cNvSpPr>
            <a:spLocks noGrp="1"/>
          </p:cNvSpPr>
          <p:nvPr>
            <p:ph type="title"/>
          </p:nvPr>
        </p:nvSpPr>
        <p:spPr/>
        <p:txBody>
          <a:bodyPr/>
          <a:lstStyle/>
          <a:p>
            <a:r>
              <a:rPr lang="en-US" altLang="en-US">
                <a:ea typeface="ＭＳ Ｐゴシック" panose="020B0600070205080204" pitchFamily="34" charset="-128"/>
              </a:rPr>
              <a:t>Specifying Constraints in SQL</a:t>
            </a:r>
          </a:p>
        </p:txBody>
      </p:sp>
      <p:sp>
        <p:nvSpPr>
          <p:cNvPr id="22531" name="Content Placeholder 2">
            <a:extLst>
              <a:ext uri="{FF2B5EF4-FFF2-40B4-BE49-F238E27FC236}">
                <a16:creationId xmlns:a16="http://schemas.microsoft.com/office/drawing/2014/main" id="{68DAB0C9-1BD9-7A8C-D5CA-58ED1C7CCA39}"/>
              </a:ext>
            </a:extLst>
          </p:cNvPr>
          <p:cNvSpPr>
            <a:spLocks noGrp="1"/>
          </p:cNvSpPr>
          <p:nvPr>
            <p:ph idx="1"/>
          </p:nvPr>
        </p:nvSpPr>
        <p:spPr/>
        <p:txBody>
          <a:bodyPr/>
          <a:lstStyle/>
          <a:p>
            <a:pPr marL="0" indent="0">
              <a:buFont typeface="Wingdings" pitchFamily="2" charset="2"/>
              <a:buNone/>
              <a:defRPr/>
            </a:pPr>
            <a:r>
              <a:rPr lang="en-US" altLang="en-US" b="1" dirty="0"/>
              <a:t>Basic constraints:</a:t>
            </a:r>
          </a:p>
          <a:p>
            <a:pPr>
              <a:defRPr/>
            </a:pPr>
            <a:r>
              <a:rPr lang="en-US" altLang="en-US" dirty="0"/>
              <a:t>Relational Model has 3 basic constraint types that are supported in SQL:</a:t>
            </a:r>
          </a:p>
          <a:p>
            <a:pPr lvl="1">
              <a:defRPr/>
            </a:pPr>
            <a:r>
              <a:rPr lang="en-US" altLang="en-US" b="1" dirty="0"/>
              <a:t>Key</a:t>
            </a:r>
            <a:r>
              <a:rPr lang="en-US" altLang="en-US" dirty="0"/>
              <a:t> constraint: A primary key value cannot be duplicated</a:t>
            </a:r>
          </a:p>
          <a:p>
            <a:pPr lvl="1">
              <a:defRPr/>
            </a:pPr>
            <a:r>
              <a:rPr lang="en-US" altLang="en-US" b="1" dirty="0"/>
              <a:t>Entity Integrity </a:t>
            </a:r>
            <a:r>
              <a:rPr lang="en-US" altLang="en-US" dirty="0"/>
              <a:t>Constraint: A primary key value cannot be null</a:t>
            </a:r>
          </a:p>
          <a:p>
            <a:pPr lvl="1">
              <a:defRPr/>
            </a:pPr>
            <a:r>
              <a:rPr lang="en-US" altLang="en-US" b="1" dirty="0"/>
              <a:t>Referential integrity </a:t>
            </a:r>
            <a:r>
              <a:rPr lang="en-US" altLang="en-US" dirty="0"/>
              <a:t>constraints : The “foreign key “ must have a value that is already present as a primary key, or may be null.</a:t>
            </a:r>
          </a:p>
        </p:txBody>
      </p:sp>
      <p:sp>
        <p:nvSpPr>
          <p:cNvPr id="38916" name="Slide Number Placeholder 3">
            <a:extLst>
              <a:ext uri="{FF2B5EF4-FFF2-40B4-BE49-F238E27FC236}">
                <a16:creationId xmlns:a16="http://schemas.microsoft.com/office/drawing/2014/main" id="{B40B3B8A-EB8A-C6F0-8BC8-F5C9896A5FB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a:t>
            </a:r>
            <a:fld id="{13006FCC-FD57-564E-B4F8-84BB5180AEEC}" type="slidenum">
              <a:rPr lang="en-US" altLang="en-US" sz="1400">
                <a:solidFill>
                  <a:srgbClr val="990033"/>
                </a:solidFill>
              </a:rPr>
              <a:pPr>
                <a:spcBef>
                  <a:spcPct val="0"/>
                </a:spcBef>
                <a:buClrTx/>
                <a:buSzTx/>
                <a:buFontTx/>
                <a:buNone/>
              </a:pPr>
              <a:t>28</a:t>
            </a:fld>
            <a:endParaRPr lang="en-CA" altLang="en-US" sz="1400">
              <a:solidFill>
                <a:srgbClr val="990033"/>
              </a:solidFill>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26613B86-7F4F-A4AF-F22A-4F17324182C7}"/>
              </a:ext>
            </a:extLst>
          </p:cNvPr>
          <p:cNvSpPr>
            <a:spLocks noGrp="1"/>
          </p:cNvSpPr>
          <p:nvPr>
            <p:ph type="title"/>
          </p:nvPr>
        </p:nvSpPr>
        <p:spPr/>
        <p:txBody>
          <a:bodyPr/>
          <a:lstStyle/>
          <a:p>
            <a:r>
              <a:rPr lang="en-US" altLang="en-US">
                <a:ea typeface="ＭＳ Ｐゴシック" panose="020B0600070205080204" pitchFamily="34" charset="-128"/>
              </a:rPr>
              <a:t>Specifying Attribute Constraints</a:t>
            </a:r>
          </a:p>
        </p:txBody>
      </p:sp>
      <p:sp>
        <p:nvSpPr>
          <p:cNvPr id="23555" name="Content Placeholder 2">
            <a:extLst>
              <a:ext uri="{FF2B5EF4-FFF2-40B4-BE49-F238E27FC236}">
                <a16:creationId xmlns:a16="http://schemas.microsoft.com/office/drawing/2014/main" id="{F155E3F9-79DE-AC50-5658-BF93FC8B27AE}"/>
              </a:ext>
            </a:extLst>
          </p:cNvPr>
          <p:cNvSpPr>
            <a:spLocks noGrp="1"/>
          </p:cNvSpPr>
          <p:nvPr>
            <p:ph idx="1"/>
          </p:nvPr>
        </p:nvSpPr>
        <p:spPr>
          <a:xfrm>
            <a:off x="457200" y="1416050"/>
            <a:ext cx="8228013" cy="4524375"/>
          </a:xfrm>
        </p:spPr>
        <p:txBody>
          <a:bodyPr/>
          <a:lstStyle/>
          <a:p>
            <a:pPr marL="457200" lvl="1" indent="0">
              <a:buFont typeface="Wingdings" pitchFamily="2" charset="2"/>
              <a:buNone/>
              <a:defRPr/>
            </a:pPr>
            <a:r>
              <a:rPr lang="en-US" altLang="en-US" dirty="0"/>
              <a:t>Other Restrictions on attribute domains: </a:t>
            </a:r>
          </a:p>
          <a:p>
            <a:pPr lvl="1">
              <a:defRPr/>
            </a:pPr>
            <a:r>
              <a:rPr lang="en-US" altLang="en-US" dirty="0"/>
              <a:t>Default value of an attribute</a:t>
            </a:r>
          </a:p>
          <a:p>
            <a:pPr lvl="2">
              <a:defRPr/>
            </a:pPr>
            <a:r>
              <a:rPr lang="en-US" altLang="en-US" b="1" dirty="0">
                <a:latin typeface="Courier New" panose="02070309020205020404" pitchFamily="49" charset="0"/>
                <a:cs typeface="Courier New" panose="02070309020205020404" pitchFamily="49" charset="0"/>
              </a:rPr>
              <a:t>DEFAULT</a:t>
            </a:r>
            <a:r>
              <a:rPr lang="en-US" altLang="en-US" dirty="0">
                <a:latin typeface="Courier New" panose="02070309020205020404" pitchFamily="49" charset="0"/>
                <a:cs typeface="Courier New" panose="02070309020205020404" pitchFamily="49" charset="0"/>
              </a:rPr>
              <a:t> &lt;value&gt; </a:t>
            </a:r>
            <a:r>
              <a:rPr lang="en-US" altLang="en-US" dirty="0" err="1"/>
              <a:t>e.g.,</a:t>
            </a:r>
            <a:r>
              <a:rPr lang="en-US" dirty="0" err="1"/>
              <a:t>age</a:t>
            </a:r>
            <a:r>
              <a:rPr lang="en-US" dirty="0"/>
              <a:t> INT DEFAULT 25</a:t>
            </a:r>
            <a:endParaRPr lang="en-US" altLang="en-US" dirty="0">
              <a:latin typeface="Courier New" panose="02070309020205020404" pitchFamily="49" charset="0"/>
              <a:cs typeface="Courier New" panose="02070309020205020404" pitchFamily="49" charset="0"/>
            </a:endParaRPr>
          </a:p>
          <a:p>
            <a:pPr marL="742950" lvl="2" indent="-342900">
              <a:buSzPct val="60000"/>
              <a:defRPr/>
            </a:pPr>
            <a:r>
              <a:rPr lang="en-US" altLang="en-US" sz="2600" dirty="0">
                <a:solidFill>
                  <a:srgbClr val="800000"/>
                </a:solidFill>
              </a:rPr>
              <a:t>Because SQL allows NULLs as attribute values, a constraint NOT NULL may be specified if NULL is not permitted for a particular attribute. </a:t>
            </a:r>
          </a:p>
          <a:p>
            <a:pPr lvl="1">
              <a:defRPr/>
            </a:pPr>
            <a:r>
              <a:rPr lang="en-US" altLang="en-US" sz="2400" b="1" dirty="0">
                <a:solidFill>
                  <a:srgbClr val="800000"/>
                </a:solidFill>
                <a:latin typeface="Courier New" panose="02070309020205020404" pitchFamily="49" charset="0"/>
                <a:cs typeface="Courier New" panose="02070309020205020404" pitchFamily="49" charset="0"/>
              </a:rPr>
              <a:t>CHECK</a:t>
            </a:r>
            <a:r>
              <a:rPr lang="en-US" altLang="en-US" dirty="0">
                <a:latin typeface="Courier New" panose="02070309020205020404" pitchFamily="49" charset="0"/>
                <a:cs typeface="Courier New" panose="02070309020205020404" pitchFamily="49" charset="0"/>
              </a:rPr>
              <a:t> </a:t>
            </a:r>
            <a:r>
              <a:rPr lang="en-US" altLang="en-US" dirty="0"/>
              <a:t>clause</a:t>
            </a:r>
          </a:p>
          <a:p>
            <a:pPr lvl="2">
              <a:defRPr/>
            </a:pPr>
            <a:r>
              <a:rPr lang="en-US" altLang="en-US" dirty="0" err="1">
                <a:latin typeface="Courier New" panose="02070309020205020404" pitchFamily="49" charset="0"/>
                <a:cs typeface="Courier New" panose="02070309020205020404" pitchFamily="49" charset="0"/>
              </a:rPr>
              <a:t>Dnumber</a:t>
            </a:r>
            <a:r>
              <a:rPr lang="en-US" altLang="en-US" dirty="0">
                <a:latin typeface="Courier New" panose="02070309020205020404" pitchFamily="49" charset="0"/>
                <a:cs typeface="Courier New" panose="02070309020205020404" pitchFamily="49" charset="0"/>
              </a:rPr>
              <a:t> INT NOT NULL CHECK (</a:t>
            </a:r>
            <a:r>
              <a:rPr lang="en-US" altLang="en-US" dirty="0" err="1">
                <a:latin typeface="Courier New" panose="02070309020205020404" pitchFamily="49" charset="0"/>
                <a:cs typeface="Courier New" panose="02070309020205020404" pitchFamily="49" charset="0"/>
              </a:rPr>
              <a:t>Dnumber</a:t>
            </a:r>
            <a:r>
              <a:rPr lang="en-US" altLang="en-US" dirty="0">
                <a:latin typeface="Courier New" panose="02070309020205020404" pitchFamily="49" charset="0"/>
                <a:cs typeface="Courier New" panose="02070309020205020404" pitchFamily="49" charset="0"/>
              </a:rPr>
              <a:t> &gt; 0 AND </a:t>
            </a:r>
            <a:r>
              <a:rPr lang="en-US" altLang="en-US" dirty="0" err="1">
                <a:latin typeface="Courier New" panose="02070309020205020404" pitchFamily="49" charset="0"/>
                <a:cs typeface="Courier New" panose="02070309020205020404" pitchFamily="49" charset="0"/>
              </a:rPr>
              <a:t>Dnumber</a:t>
            </a:r>
            <a:r>
              <a:rPr lang="en-US" altLang="en-US" dirty="0">
                <a:latin typeface="Courier New" panose="02070309020205020404" pitchFamily="49" charset="0"/>
                <a:cs typeface="Courier New" panose="02070309020205020404" pitchFamily="49" charset="0"/>
              </a:rPr>
              <a:t> &lt; 21);</a:t>
            </a:r>
          </a:p>
          <a:p>
            <a:pPr lvl="2"/>
            <a:r>
              <a:rPr lang="en-US" dirty="0">
                <a:latin typeface="Courier New" panose="02070309020205020404" pitchFamily="49" charset="0"/>
                <a:cs typeface="Courier New" panose="02070309020205020404" pitchFamily="49" charset="0"/>
              </a:rPr>
              <a:t>CREATE DOMAIN D_NUM AS INTEGER</a:t>
            </a:r>
          </a:p>
          <a:p>
            <a:pPr lvl="2"/>
            <a:r>
              <a:rPr lang="en-US" dirty="0">
                <a:latin typeface="Courier New" panose="02070309020205020404" pitchFamily="49" charset="0"/>
                <a:cs typeface="Courier New" panose="02070309020205020404" pitchFamily="49" charset="0"/>
              </a:rPr>
              <a:t>CHECK (D_NUM &gt; 0 AND D_NUM &lt; 21);</a:t>
            </a:r>
          </a:p>
          <a:p>
            <a:pPr lvl="2">
              <a:defRPr/>
            </a:pPr>
            <a:endParaRPr lang="en-US" altLang="en-US" dirty="0">
              <a:latin typeface="Courier New" panose="02070309020205020404" pitchFamily="49" charset="0"/>
              <a:cs typeface="Courier New" panose="02070309020205020404" pitchFamily="49" charset="0"/>
            </a:endParaRPr>
          </a:p>
          <a:p>
            <a:pPr marL="457200" lvl="1" indent="0">
              <a:buFont typeface="Wingdings" pitchFamily="2" charset="2"/>
              <a:buNone/>
              <a:defRPr/>
            </a:pPr>
            <a:endParaRPr lang="en-US" altLang="en-US" dirty="0">
              <a:latin typeface="Courier New" panose="02070309020205020404" pitchFamily="49" charset="0"/>
              <a:cs typeface="Courier New" panose="02070309020205020404" pitchFamily="49" charset="0"/>
            </a:endParaRPr>
          </a:p>
        </p:txBody>
      </p:sp>
      <p:sp>
        <p:nvSpPr>
          <p:cNvPr id="39940" name="Slide Number Placeholder 3">
            <a:extLst>
              <a:ext uri="{FF2B5EF4-FFF2-40B4-BE49-F238E27FC236}">
                <a16:creationId xmlns:a16="http://schemas.microsoft.com/office/drawing/2014/main" id="{CF25E8AE-649B-3320-7F9F-E5CB15A44F8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6- 22</a:t>
            </a:r>
            <a:endParaRPr lang="en-CA" altLang="en-US" sz="1400">
              <a:solidFill>
                <a:srgbClr val="990033"/>
              </a:solidFill>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08AF2-A9BF-61B9-CE2D-53DE2E10659D}"/>
              </a:ext>
            </a:extLst>
          </p:cNvPr>
          <p:cNvSpPr>
            <a:spLocks noGrp="1"/>
          </p:cNvSpPr>
          <p:nvPr>
            <p:ph type="title"/>
          </p:nvPr>
        </p:nvSpPr>
        <p:spPr/>
        <p:txBody>
          <a:bodyPr/>
          <a:lstStyle/>
          <a:p>
            <a:endParaRPr lang="en-TR" dirty="0"/>
          </a:p>
        </p:txBody>
      </p:sp>
      <p:sp>
        <p:nvSpPr>
          <p:cNvPr id="3" name="Content Placeholder 2">
            <a:extLst>
              <a:ext uri="{FF2B5EF4-FFF2-40B4-BE49-F238E27FC236}">
                <a16:creationId xmlns:a16="http://schemas.microsoft.com/office/drawing/2014/main" id="{01119E6E-B050-60F7-0E5E-2C82B4B9E2D7}"/>
              </a:ext>
            </a:extLst>
          </p:cNvPr>
          <p:cNvSpPr>
            <a:spLocks noGrp="1"/>
          </p:cNvSpPr>
          <p:nvPr>
            <p:ph idx="1"/>
          </p:nvPr>
        </p:nvSpPr>
        <p:spPr/>
        <p:txBody>
          <a:bodyPr/>
          <a:lstStyle/>
          <a:p>
            <a:endParaRPr lang="en-TR" dirty="0"/>
          </a:p>
        </p:txBody>
      </p:sp>
      <p:sp>
        <p:nvSpPr>
          <p:cNvPr id="4" name="Slide Number Placeholder 3">
            <a:extLst>
              <a:ext uri="{FF2B5EF4-FFF2-40B4-BE49-F238E27FC236}">
                <a16:creationId xmlns:a16="http://schemas.microsoft.com/office/drawing/2014/main" id="{97AAB1B7-19E8-A72D-CED6-69CD9B91392F}"/>
              </a:ext>
            </a:extLst>
          </p:cNvPr>
          <p:cNvSpPr>
            <a:spLocks noGrp="1"/>
          </p:cNvSpPr>
          <p:nvPr>
            <p:ph type="sldNum" sz="quarter" idx="10"/>
          </p:nvPr>
        </p:nvSpPr>
        <p:spPr/>
        <p:txBody>
          <a:bodyPr/>
          <a:lstStyle/>
          <a:p>
            <a:r>
              <a:rPr lang="en-US" altLang="en-US"/>
              <a:t>Slide 6- </a:t>
            </a:r>
            <a:fld id="{2E9894A3-0E42-114A-9F53-832939780EB3}" type="slidenum">
              <a:rPr lang="en-US" altLang="en-US" smtClean="0"/>
              <a:pPr/>
              <a:t>3</a:t>
            </a:fld>
            <a:endParaRPr lang="en-CA" altLang="en-US"/>
          </a:p>
        </p:txBody>
      </p:sp>
      <p:pic>
        <p:nvPicPr>
          <p:cNvPr id="5" name="Picture 4" descr="A screenshot of a document&#10;&#10;Description automatically generated">
            <a:extLst>
              <a:ext uri="{FF2B5EF4-FFF2-40B4-BE49-F238E27FC236}">
                <a16:creationId xmlns:a16="http://schemas.microsoft.com/office/drawing/2014/main" id="{DEA5C66D-396C-A7BA-A6C2-E90B4A5972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6254" y="0"/>
            <a:ext cx="5311491" cy="6858000"/>
          </a:xfrm>
          <a:prstGeom prst="rect">
            <a:avLst/>
          </a:prstGeom>
        </p:spPr>
      </p:pic>
    </p:spTree>
    <p:extLst>
      <p:ext uri="{BB962C8B-B14F-4D97-AF65-F5344CB8AC3E}">
        <p14:creationId xmlns:p14="http://schemas.microsoft.com/office/powerpoint/2010/main" val="273935919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9C5DC490-A220-1403-8AA9-202794621125}"/>
              </a:ext>
            </a:extLst>
          </p:cNvPr>
          <p:cNvSpPr>
            <a:spLocks noGrp="1"/>
          </p:cNvSpPr>
          <p:nvPr>
            <p:ph type="title"/>
          </p:nvPr>
        </p:nvSpPr>
        <p:spPr/>
        <p:txBody>
          <a:bodyPr/>
          <a:lstStyle/>
          <a:p>
            <a:r>
              <a:rPr lang="en-US" altLang="en-US">
                <a:ea typeface="ＭＳ Ｐゴシック" panose="020B0600070205080204" pitchFamily="34" charset="-128"/>
              </a:rPr>
              <a:t>Specifying Key and Referential Integrity Constraints</a:t>
            </a:r>
          </a:p>
        </p:txBody>
      </p:sp>
      <p:sp>
        <p:nvSpPr>
          <p:cNvPr id="40963" name="Content Placeholder 2">
            <a:extLst>
              <a:ext uri="{FF2B5EF4-FFF2-40B4-BE49-F238E27FC236}">
                <a16:creationId xmlns:a16="http://schemas.microsoft.com/office/drawing/2014/main" id="{03A80E3A-7730-9939-FCA1-D752422C1074}"/>
              </a:ext>
            </a:extLst>
          </p:cNvPr>
          <p:cNvSpPr>
            <a:spLocks noGrp="1"/>
          </p:cNvSpPr>
          <p:nvPr>
            <p:ph idx="1"/>
          </p:nvPr>
        </p:nvSpPr>
        <p:spPr/>
        <p:txBody>
          <a:bodyPr/>
          <a:lstStyle/>
          <a:p>
            <a:r>
              <a:rPr lang="en-US" altLang="en-US" b="1">
                <a:latin typeface="Courier New" panose="02070309020205020404" pitchFamily="49" charset="0"/>
                <a:ea typeface="ＭＳ Ｐゴシック" panose="020B0600070205080204" pitchFamily="34" charset="-128"/>
                <a:cs typeface="Courier New" panose="02070309020205020404" pitchFamily="49" charset="0"/>
              </a:rPr>
              <a:t>PRIMARY KEY </a:t>
            </a:r>
            <a:r>
              <a:rPr lang="en-US" altLang="en-US">
                <a:ea typeface="ＭＳ Ｐゴシック" panose="020B0600070205080204" pitchFamily="34" charset="-128"/>
              </a:rPr>
              <a:t>clause </a:t>
            </a:r>
          </a:p>
          <a:p>
            <a:pPr lvl="1"/>
            <a:r>
              <a:rPr lang="en-US" altLang="en-US">
                <a:ea typeface="ＭＳ Ｐゴシック" panose="020B0600070205080204" pitchFamily="34" charset="-128"/>
              </a:rPr>
              <a:t>Specifies one or more attributes that make up the primary key of a relation</a:t>
            </a:r>
          </a:p>
          <a:p>
            <a:pPr lvl="1"/>
            <a:r>
              <a:rPr lang="en-US" altLang="en-US">
                <a:latin typeface="Courier New" panose="02070309020205020404" pitchFamily="49" charset="0"/>
                <a:ea typeface="ＭＳ Ｐゴシック" panose="020B0600070205080204" pitchFamily="34" charset="-128"/>
                <a:cs typeface="Courier New" panose="02070309020205020404" pitchFamily="49" charset="0"/>
              </a:rPr>
              <a:t>Dnumber INT PRIMARY KEY;</a:t>
            </a:r>
          </a:p>
          <a:p>
            <a:r>
              <a:rPr lang="en-US" altLang="en-US" b="1">
                <a:latin typeface="Courier New" panose="02070309020205020404" pitchFamily="49" charset="0"/>
                <a:ea typeface="ＭＳ Ｐゴシック" panose="020B0600070205080204" pitchFamily="34" charset="-128"/>
                <a:cs typeface="Courier New" panose="02070309020205020404" pitchFamily="49" charset="0"/>
              </a:rPr>
              <a:t>UNIQUE</a:t>
            </a:r>
            <a:r>
              <a:rPr lang="en-US" altLang="en-US">
                <a:latin typeface="Courier New" panose="02070309020205020404" pitchFamily="49" charset="0"/>
                <a:ea typeface="ＭＳ Ｐゴシック" panose="020B0600070205080204" pitchFamily="34" charset="-128"/>
                <a:cs typeface="Courier New" panose="02070309020205020404" pitchFamily="49" charset="0"/>
              </a:rPr>
              <a:t> </a:t>
            </a:r>
            <a:r>
              <a:rPr lang="en-US" altLang="en-US">
                <a:ea typeface="ＭＳ Ｐゴシック" panose="020B0600070205080204" pitchFamily="34" charset="-128"/>
              </a:rPr>
              <a:t>clause </a:t>
            </a:r>
          </a:p>
          <a:p>
            <a:pPr lvl="1"/>
            <a:r>
              <a:rPr lang="en-US" altLang="en-US">
                <a:ea typeface="ＭＳ Ｐゴシック" panose="020B0600070205080204" pitchFamily="34" charset="-128"/>
              </a:rPr>
              <a:t>Specifies alternate (secondary) keys (called CANDIDATE keys in the relational model).</a:t>
            </a:r>
          </a:p>
          <a:p>
            <a:pPr lvl="1"/>
            <a:r>
              <a:rPr lang="en-US" altLang="en-US">
                <a:latin typeface="Courier New" panose="02070309020205020404" pitchFamily="49" charset="0"/>
                <a:ea typeface="ＭＳ Ｐゴシック" panose="020B0600070205080204" pitchFamily="34" charset="-128"/>
                <a:cs typeface="Courier New" panose="02070309020205020404" pitchFamily="49" charset="0"/>
              </a:rPr>
              <a:t>Dname VARCHAR(15) UNIQUE;</a:t>
            </a:r>
          </a:p>
        </p:txBody>
      </p:sp>
      <p:sp>
        <p:nvSpPr>
          <p:cNvPr id="40964" name="Slide Number Placeholder 3">
            <a:extLst>
              <a:ext uri="{FF2B5EF4-FFF2-40B4-BE49-F238E27FC236}">
                <a16:creationId xmlns:a16="http://schemas.microsoft.com/office/drawing/2014/main" id="{8070FA12-67EE-A5DE-EC3A-C700C329449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a:t>
            </a:r>
            <a:fld id="{F099EBFC-E2E0-1648-84A7-425EADD118DB}" type="slidenum">
              <a:rPr lang="en-US" altLang="en-US" sz="1400">
                <a:solidFill>
                  <a:srgbClr val="990033"/>
                </a:solidFill>
              </a:rPr>
              <a:pPr>
                <a:spcBef>
                  <a:spcPct val="0"/>
                </a:spcBef>
                <a:buClrTx/>
                <a:buSzTx/>
                <a:buFontTx/>
                <a:buNone/>
              </a:pPr>
              <a:t>30</a:t>
            </a:fld>
            <a:endParaRPr lang="en-CA" altLang="en-US" sz="1400">
              <a:solidFill>
                <a:srgbClr val="990033"/>
              </a:solidFill>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4">
            <a:extLst>
              <a:ext uri="{FF2B5EF4-FFF2-40B4-BE49-F238E27FC236}">
                <a16:creationId xmlns:a16="http://schemas.microsoft.com/office/drawing/2014/main" id="{2DBA13C3-8A88-5538-CD43-B6CA2B0B6931}"/>
              </a:ext>
            </a:extLst>
          </p:cNvPr>
          <p:cNvSpPr>
            <a:spLocks noGrp="1"/>
          </p:cNvSpPr>
          <p:nvPr>
            <p:ph type="title"/>
          </p:nvPr>
        </p:nvSpPr>
        <p:spPr/>
        <p:txBody>
          <a:bodyPr/>
          <a:lstStyle/>
          <a:p>
            <a:r>
              <a:rPr lang="en-US" altLang="en-US">
                <a:ea typeface="ＭＳ Ｐゴシック" panose="020B0600070205080204" pitchFamily="34" charset="-128"/>
              </a:rPr>
              <a:t>Specifying Key and Referential Integrity Constraints (cont’d.)</a:t>
            </a:r>
          </a:p>
        </p:txBody>
      </p:sp>
      <p:sp>
        <p:nvSpPr>
          <p:cNvPr id="41987" name="Content Placeholder 2">
            <a:extLst>
              <a:ext uri="{FF2B5EF4-FFF2-40B4-BE49-F238E27FC236}">
                <a16:creationId xmlns:a16="http://schemas.microsoft.com/office/drawing/2014/main" id="{ECCE24ED-72D8-9060-9ACA-8ABFEB3638F6}"/>
              </a:ext>
            </a:extLst>
          </p:cNvPr>
          <p:cNvSpPr>
            <a:spLocks noGrp="1"/>
          </p:cNvSpPr>
          <p:nvPr>
            <p:ph idx="1"/>
          </p:nvPr>
        </p:nvSpPr>
        <p:spPr/>
        <p:txBody>
          <a:bodyPr/>
          <a:lstStyle/>
          <a:p>
            <a:r>
              <a:rPr lang="en-US" altLang="en-US" b="1">
                <a:latin typeface="Courier New" panose="02070309020205020404" pitchFamily="49" charset="0"/>
                <a:ea typeface="ＭＳ Ｐゴシック" panose="020B0600070205080204" pitchFamily="34" charset="-128"/>
                <a:cs typeface="Courier New" panose="02070309020205020404" pitchFamily="49" charset="0"/>
              </a:rPr>
              <a:t>FOREIGN</a:t>
            </a:r>
            <a:r>
              <a:rPr lang="en-US" altLang="en-US" b="1">
                <a:ea typeface="ＭＳ Ｐゴシック" panose="020B0600070205080204" pitchFamily="34" charset="-128"/>
              </a:rPr>
              <a:t> </a:t>
            </a:r>
            <a:r>
              <a:rPr lang="en-US" altLang="en-US" b="1">
                <a:latin typeface="Courier New" panose="02070309020205020404" pitchFamily="49" charset="0"/>
                <a:ea typeface="ＭＳ Ｐゴシック" panose="020B0600070205080204" pitchFamily="34" charset="-128"/>
                <a:cs typeface="Courier New" panose="02070309020205020404" pitchFamily="49" charset="0"/>
              </a:rPr>
              <a:t>KEY</a:t>
            </a:r>
            <a:r>
              <a:rPr lang="en-US" altLang="en-US" b="1">
                <a:ea typeface="ＭＳ Ｐゴシック" panose="020B0600070205080204" pitchFamily="34" charset="-128"/>
              </a:rPr>
              <a:t> </a:t>
            </a:r>
            <a:r>
              <a:rPr lang="en-US" altLang="en-US">
                <a:ea typeface="ＭＳ Ｐゴシック" panose="020B0600070205080204" pitchFamily="34" charset="-128"/>
              </a:rPr>
              <a:t>clause</a:t>
            </a:r>
          </a:p>
          <a:p>
            <a:pPr lvl="1"/>
            <a:r>
              <a:rPr lang="en-US" altLang="en-US">
                <a:ea typeface="ＭＳ Ｐゴシック" panose="020B0600070205080204" pitchFamily="34" charset="-128"/>
              </a:rPr>
              <a:t>Default operation: reject update on violation</a:t>
            </a:r>
          </a:p>
          <a:p>
            <a:pPr lvl="1"/>
            <a:r>
              <a:rPr lang="en-US" altLang="en-US">
                <a:ea typeface="ＭＳ Ｐゴシック" panose="020B0600070205080204" pitchFamily="34" charset="-128"/>
              </a:rPr>
              <a:t>Attach </a:t>
            </a:r>
            <a:r>
              <a:rPr lang="en-US" altLang="en-US" b="1">
                <a:ea typeface="ＭＳ Ｐゴシック" panose="020B0600070205080204" pitchFamily="34" charset="-128"/>
              </a:rPr>
              <a:t>referential triggered action </a:t>
            </a:r>
            <a:r>
              <a:rPr lang="en-US" altLang="en-US">
                <a:ea typeface="ＭＳ Ｐゴシック" panose="020B0600070205080204" pitchFamily="34" charset="-128"/>
              </a:rPr>
              <a:t>clause</a:t>
            </a:r>
          </a:p>
          <a:p>
            <a:pPr lvl="2"/>
            <a:r>
              <a:rPr lang="en-US" altLang="en-US">
                <a:ea typeface="ＭＳ Ｐゴシック" panose="020B0600070205080204" pitchFamily="34" charset="-128"/>
              </a:rPr>
              <a:t>Options include </a:t>
            </a:r>
            <a:r>
              <a:rPr lang="en-US" altLang="en-US">
                <a:latin typeface="Courier New" panose="02070309020205020404" pitchFamily="49" charset="0"/>
                <a:ea typeface="ＭＳ Ｐゴシック" panose="020B0600070205080204" pitchFamily="34" charset="-128"/>
                <a:cs typeface="Courier New" panose="02070309020205020404" pitchFamily="49" charset="0"/>
              </a:rPr>
              <a:t>SET NULL</a:t>
            </a:r>
            <a:r>
              <a:rPr lang="en-US" altLang="en-US">
                <a:ea typeface="ＭＳ Ｐゴシック" panose="020B0600070205080204" pitchFamily="34" charset="-128"/>
              </a:rPr>
              <a:t>, </a:t>
            </a:r>
            <a:r>
              <a:rPr lang="en-US" altLang="en-US">
                <a:latin typeface="Courier New" panose="02070309020205020404" pitchFamily="49" charset="0"/>
                <a:ea typeface="ＭＳ Ｐゴシック" panose="020B0600070205080204" pitchFamily="34" charset="-128"/>
                <a:cs typeface="Courier New" panose="02070309020205020404" pitchFamily="49" charset="0"/>
              </a:rPr>
              <a:t>CASCADE</a:t>
            </a:r>
            <a:r>
              <a:rPr lang="en-US" altLang="en-US">
                <a:ea typeface="ＭＳ Ｐゴシック" panose="020B0600070205080204" pitchFamily="34" charset="-128"/>
              </a:rPr>
              <a:t>, and </a:t>
            </a:r>
            <a:r>
              <a:rPr lang="en-US" altLang="en-US">
                <a:latin typeface="Courier New" panose="02070309020205020404" pitchFamily="49" charset="0"/>
                <a:ea typeface="ＭＳ Ｐゴシック" panose="020B0600070205080204" pitchFamily="34" charset="-128"/>
                <a:cs typeface="Courier New" panose="02070309020205020404" pitchFamily="49" charset="0"/>
              </a:rPr>
              <a:t>SET DEFAULT</a:t>
            </a:r>
          </a:p>
          <a:p>
            <a:pPr lvl="2"/>
            <a:r>
              <a:rPr lang="en-US" altLang="en-US">
                <a:ea typeface="ＭＳ Ｐゴシック" panose="020B0600070205080204" pitchFamily="34" charset="-128"/>
              </a:rPr>
              <a:t>Action taken by the DBMS for </a:t>
            </a:r>
            <a:r>
              <a:rPr lang="en-US" altLang="en-US">
                <a:latin typeface="Courier New" panose="02070309020205020404" pitchFamily="49" charset="0"/>
                <a:ea typeface="ＭＳ Ｐゴシック" panose="020B0600070205080204" pitchFamily="34" charset="-128"/>
                <a:cs typeface="Courier New" panose="02070309020205020404" pitchFamily="49" charset="0"/>
              </a:rPr>
              <a:t>SET NULL</a:t>
            </a:r>
            <a:r>
              <a:rPr lang="en-US" altLang="en-US">
                <a:ea typeface="ＭＳ Ｐゴシック" panose="020B0600070205080204" pitchFamily="34" charset="-128"/>
              </a:rPr>
              <a:t> or </a:t>
            </a:r>
            <a:r>
              <a:rPr lang="en-US" altLang="en-US">
                <a:latin typeface="Courier New" panose="02070309020205020404" pitchFamily="49" charset="0"/>
                <a:ea typeface="ＭＳ Ｐゴシック" panose="020B0600070205080204" pitchFamily="34" charset="-128"/>
                <a:cs typeface="Courier New" panose="02070309020205020404" pitchFamily="49" charset="0"/>
              </a:rPr>
              <a:t>SET DEFAULT</a:t>
            </a:r>
            <a:r>
              <a:rPr lang="en-US" altLang="en-US">
                <a:ea typeface="ＭＳ Ｐゴシック" panose="020B0600070205080204" pitchFamily="34" charset="-128"/>
              </a:rPr>
              <a:t> is the same for both </a:t>
            </a:r>
            <a:r>
              <a:rPr lang="en-US" altLang="en-US">
                <a:latin typeface="Courier New" panose="02070309020205020404" pitchFamily="49" charset="0"/>
                <a:ea typeface="ＭＳ Ｐゴシック" panose="020B0600070205080204" pitchFamily="34" charset="-128"/>
                <a:cs typeface="Courier New" panose="02070309020205020404" pitchFamily="49" charset="0"/>
              </a:rPr>
              <a:t>ON DELETE</a:t>
            </a:r>
            <a:r>
              <a:rPr lang="en-US" altLang="en-US">
                <a:ea typeface="ＭＳ Ｐゴシック" panose="020B0600070205080204" pitchFamily="34" charset="-128"/>
              </a:rPr>
              <a:t> and </a:t>
            </a:r>
            <a:r>
              <a:rPr lang="en-US" altLang="en-US">
                <a:latin typeface="Courier New" panose="02070309020205020404" pitchFamily="49" charset="0"/>
                <a:ea typeface="ＭＳ Ｐゴシック" panose="020B0600070205080204" pitchFamily="34" charset="-128"/>
                <a:cs typeface="Courier New" panose="02070309020205020404" pitchFamily="49" charset="0"/>
              </a:rPr>
              <a:t>ON UPDATE</a:t>
            </a:r>
          </a:p>
          <a:p>
            <a:pPr lvl="2"/>
            <a:r>
              <a:rPr lang="en-US" altLang="en-US">
                <a:latin typeface="Courier New" panose="02070309020205020404" pitchFamily="49" charset="0"/>
                <a:ea typeface="ＭＳ Ｐゴシック" panose="020B0600070205080204" pitchFamily="34" charset="-128"/>
                <a:cs typeface="Courier New" panose="02070309020205020404" pitchFamily="49" charset="0"/>
              </a:rPr>
              <a:t>CASCADE</a:t>
            </a:r>
            <a:r>
              <a:rPr lang="en-US" altLang="en-US">
                <a:ea typeface="ＭＳ Ｐゴシック" panose="020B0600070205080204" pitchFamily="34" charset="-128"/>
              </a:rPr>
              <a:t> option suitable for “relationship” relations</a:t>
            </a:r>
          </a:p>
        </p:txBody>
      </p:sp>
      <p:sp>
        <p:nvSpPr>
          <p:cNvPr id="41988" name="Slide Number Placeholder 3">
            <a:extLst>
              <a:ext uri="{FF2B5EF4-FFF2-40B4-BE49-F238E27FC236}">
                <a16:creationId xmlns:a16="http://schemas.microsoft.com/office/drawing/2014/main" id="{F0696792-82AF-333F-9EDE-AAF1EC072D4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a:t>
            </a:r>
            <a:fld id="{726E3BCB-82D5-1F47-937A-318A2A6C577F}" type="slidenum">
              <a:rPr lang="en-US" altLang="en-US" sz="1400">
                <a:solidFill>
                  <a:srgbClr val="990033"/>
                </a:solidFill>
              </a:rPr>
              <a:pPr>
                <a:spcBef>
                  <a:spcPct val="0"/>
                </a:spcBef>
                <a:buClrTx/>
                <a:buSzTx/>
                <a:buFontTx/>
                <a:buNone/>
              </a:pPr>
              <a:t>31</a:t>
            </a:fld>
            <a:endParaRPr lang="en-CA" altLang="en-US" sz="1400">
              <a:solidFill>
                <a:srgbClr val="990033"/>
              </a:solidFill>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28FB6CFB-3365-1814-BA35-138A5DDC2409}"/>
              </a:ext>
            </a:extLst>
          </p:cNvPr>
          <p:cNvSpPr>
            <a:spLocks noGrp="1"/>
          </p:cNvSpPr>
          <p:nvPr>
            <p:ph type="title"/>
          </p:nvPr>
        </p:nvSpPr>
        <p:spPr/>
        <p:txBody>
          <a:bodyPr/>
          <a:lstStyle/>
          <a:p>
            <a:r>
              <a:rPr lang="en-US" altLang="en-US">
                <a:ea typeface="ＭＳ Ｐゴシック" panose="020B0600070205080204" pitchFamily="34" charset="-128"/>
              </a:rPr>
              <a:t>Giving Names to Constraints</a:t>
            </a:r>
          </a:p>
        </p:txBody>
      </p:sp>
      <p:sp>
        <p:nvSpPr>
          <p:cNvPr id="43011" name="Content Placeholder 2">
            <a:extLst>
              <a:ext uri="{FF2B5EF4-FFF2-40B4-BE49-F238E27FC236}">
                <a16:creationId xmlns:a16="http://schemas.microsoft.com/office/drawing/2014/main" id="{A2A2301F-8E23-7D4B-E3B9-F575632CB7D7}"/>
              </a:ext>
            </a:extLst>
          </p:cNvPr>
          <p:cNvSpPr>
            <a:spLocks noGrp="1"/>
          </p:cNvSpPr>
          <p:nvPr>
            <p:ph idx="1"/>
          </p:nvPr>
        </p:nvSpPr>
        <p:spPr/>
        <p:txBody>
          <a:bodyPr/>
          <a:lstStyle/>
          <a:p>
            <a:r>
              <a:rPr lang="en-US" altLang="en-US" dirty="0">
                <a:ea typeface="ＭＳ Ｐゴシック" panose="020B0600070205080204" pitchFamily="34" charset="-128"/>
              </a:rPr>
              <a:t>Using the Keyword </a:t>
            </a:r>
            <a:r>
              <a:rPr lang="en-US" altLang="en-US" b="1" dirty="0">
                <a:latin typeface="Courier New" panose="02070309020205020404" pitchFamily="49" charset="0"/>
                <a:ea typeface="ＭＳ Ｐゴシック" panose="020B0600070205080204" pitchFamily="34" charset="-128"/>
                <a:cs typeface="Courier New" panose="02070309020205020404" pitchFamily="49" charset="0"/>
              </a:rPr>
              <a:t>CONSTRAINT</a:t>
            </a:r>
          </a:p>
          <a:p>
            <a:pPr lvl="1"/>
            <a:r>
              <a:rPr lang="en-US" altLang="en-US" dirty="0">
                <a:ea typeface="ＭＳ Ｐゴシック" panose="020B0600070205080204" pitchFamily="34" charset="-128"/>
              </a:rPr>
              <a:t>Name a constraint</a:t>
            </a:r>
          </a:p>
          <a:p>
            <a:pPr lvl="1"/>
            <a:r>
              <a:rPr lang="en-US" altLang="en-US" dirty="0">
                <a:ea typeface="ＭＳ Ｐゴシック" panose="020B0600070205080204" pitchFamily="34" charset="-128"/>
              </a:rPr>
              <a:t>Useful for later altering</a:t>
            </a:r>
          </a:p>
          <a:p>
            <a:pPr lvl="2"/>
            <a:r>
              <a:rPr lang="en-US" dirty="0"/>
              <a:t>CREATE TABLE employees (</a:t>
            </a:r>
          </a:p>
          <a:p>
            <a:pPr lvl="2"/>
            <a:r>
              <a:rPr lang="en-US" dirty="0"/>
              <a:t>    </a:t>
            </a:r>
            <a:r>
              <a:rPr lang="en-US" dirty="0" err="1"/>
              <a:t>emp_id</a:t>
            </a:r>
            <a:r>
              <a:rPr lang="en-US" dirty="0"/>
              <a:t> INT NOT NULL,</a:t>
            </a:r>
          </a:p>
          <a:p>
            <a:pPr lvl="2"/>
            <a:r>
              <a:rPr lang="en-US" dirty="0"/>
              <a:t>    name VARCHAR(50),</a:t>
            </a:r>
          </a:p>
          <a:p>
            <a:pPr lvl="2"/>
            <a:r>
              <a:rPr lang="en-US" dirty="0"/>
              <a:t>    age INT,</a:t>
            </a:r>
          </a:p>
          <a:p>
            <a:pPr lvl="2"/>
            <a:r>
              <a:rPr lang="en-US" dirty="0"/>
              <a:t>    CONSTRAINT </a:t>
            </a:r>
            <a:r>
              <a:rPr lang="en-US" dirty="0" err="1"/>
              <a:t>pk_employees</a:t>
            </a:r>
            <a:r>
              <a:rPr lang="en-US" dirty="0"/>
              <a:t> PRIMARY KEY (</a:t>
            </a:r>
            <a:r>
              <a:rPr lang="en-US" dirty="0" err="1"/>
              <a:t>emp_id</a:t>
            </a:r>
            <a:r>
              <a:rPr lang="en-US" dirty="0"/>
              <a:t>)</a:t>
            </a:r>
          </a:p>
          <a:p>
            <a:pPr lvl="2"/>
            <a:r>
              <a:rPr lang="en-US" dirty="0"/>
              <a:t>);</a:t>
            </a:r>
          </a:p>
          <a:p>
            <a:pPr lvl="1"/>
            <a:endParaRPr lang="en-US" altLang="en-US" dirty="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7EBFEE84-BC1C-4C9B-F950-B6CB811E77D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a:t>
            </a:r>
            <a:fld id="{9FFD9636-33CB-5B41-8B45-DCD17ADE235E}" type="slidenum">
              <a:rPr lang="en-US" altLang="en-US" sz="1400">
                <a:solidFill>
                  <a:srgbClr val="990033"/>
                </a:solidFill>
              </a:rPr>
              <a:pPr>
                <a:spcBef>
                  <a:spcPct val="0"/>
                </a:spcBef>
                <a:buClrTx/>
                <a:buSzTx/>
                <a:buFontTx/>
                <a:buNone/>
              </a:pPr>
              <a:t>32</a:t>
            </a:fld>
            <a:endParaRPr lang="en-CA" altLang="en-US" sz="1400">
              <a:solidFill>
                <a:srgbClr val="990033"/>
              </a:solidFill>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235274A1-516D-4E1B-4DB1-46B94E464C7F}"/>
              </a:ext>
            </a:extLst>
          </p:cNvPr>
          <p:cNvSpPr>
            <a:spLocks noGrp="1"/>
          </p:cNvSpPr>
          <p:nvPr>
            <p:ph type="title"/>
          </p:nvPr>
        </p:nvSpPr>
        <p:spPr/>
        <p:txBody>
          <a:bodyPr/>
          <a:lstStyle/>
          <a:p>
            <a:r>
              <a:rPr lang="en-US" altLang="en-US" sz="2600">
                <a:latin typeface="Verdana" panose="020B0604030504040204" pitchFamily="34" charset="0"/>
                <a:ea typeface="ＭＳ Ｐゴシック" panose="020B0600070205080204" pitchFamily="34" charset="-128"/>
              </a:rPr>
              <a:t>Default attribute values and referential integrity triggered action specification (Fig. 6.2)</a:t>
            </a:r>
          </a:p>
        </p:txBody>
      </p:sp>
      <p:pic>
        <p:nvPicPr>
          <p:cNvPr id="44035" name="Picture 2" descr="fig06_02.jpg">
            <a:extLst>
              <a:ext uri="{FF2B5EF4-FFF2-40B4-BE49-F238E27FC236}">
                <a16:creationId xmlns:a16="http://schemas.microsoft.com/office/drawing/2014/main" id="{6506368B-553A-5CA8-E7D2-1B94F258F2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39863" y="1600200"/>
            <a:ext cx="53721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Slide Number Placeholder 3">
            <a:extLst>
              <a:ext uri="{FF2B5EF4-FFF2-40B4-BE49-F238E27FC236}">
                <a16:creationId xmlns:a16="http://schemas.microsoft.com/office/drawing/2014/main" id="{5F4D5C5F-5B52-1D9F-E34C-EBF3A9E0AA0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a:t>
            </a:r>
            <a:fld id="{44957BF0-7943-454B-BFEC-1C91660FEDAE}" type="slidenum">
              <a:rPr lang="en-US" altLang="en-US" sz="1400">
                <a:solidFill>
                  <a:srgbClr val="990033"/>
                </a:solidFill>
              </a:rPr>
              <a:pPr>
                <a:spcBef>
                  <a:spcPct val="0"/>
                </a:spcBef>
                <a:buClrTx/>
                <a:buSzTx/>
                <a:buFontTx/>
                <a:buNone/>
              </a:pPr>
              <a:t>33</a:t>
            </a:fld>
            <a:endParaRPr lang="en-CA" altLang="en-US" sz="1400">
              <a:solidFill>
                <a:srgbClr val="990033"/>
              </a:solidFill>
            </a:endParaRPr>
          </a:p>
        </p:txBody>
      </p:sp>
    </p:spTree>
  </p:cSld>
  <p:clrMapOvr>
    <a:masterClrMapping/>
  </p:clrMapOvr>
  <p:transition spd="med" advTm="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109193CE-A5CD-FCB4-D3AE-7E6054CA7C12}"/>
              </a:ext>
            </a:extLst>
          </p:cNvPr>
          <p:cNvSpPr>
            <a:spLocks noGrp="1"/>
          </p:cNvSpPr>
          <p:nvPr>
            <p:ph type="title"/>
          </p:nvPr>
        </p:nvSpPr>
        <p:spPr/>
        <p:txBody>
          <a:bodyPr/>
          <a:lstStyle/>
          <a:p>
            <a:r>
              <a:rPr lang="en-US" altLang="en-US">
                <a:ea typeface="ＭＳ Ｐゴシック" panose="020B0600070205080204" pitchFamily="34" charset="-128"/>
              </a:rPr>
              <a:t>Specifying Constraints on Tuples Using CHECK</a:t>
            </a:r>
          </a:p>
        </p:txBody>
      </p:sp>
      <p:sp>
        <p:nvSpPr>
          <p:cNvPr id="28675" name="Content Placeholder 2">
            <a:extLst>
              <a:ext uri="{FF2B5EF4-FFF2-40B4-BE49-F238E27FC236}">
                <a16:creationId xmlns:a16="http://schemas.microsoft.com/office/drawing/2014/main" id="{334C89B3-7CB4-05A9-0DED-21C58F4D831B}"/>
              </a:ext>
            </a:extLst>
          </p:cNvPr>
          <p:cNvSpPr>
            <a:spLocks noGrp="1"/>
          </p:cNvSpPr>
          <p:nvPr>
            <p:ph idx="1"/>
          </p:nvPr>
        </p:nvSpPr>
        <p:spPr/>
        <p:txBody>
          <a:bodyPr/>
          <a:lstStyle/>
          <a:p>
            <a:pPr marL="342900" lvl="1" indent="-342900">
              <a:buClr>
                <a:srgbClr val="990033"/>
              </a:buClr>
              <a:buSzPct val="60000"/>
              <a:defRPr/>
            </a:pPr>
            <a:r>
              <a:rPr lang="en-US" altLang="en-US" dirty="0"/>
              <a:t>Additional Constraints on individual tuples within a relation are also possible using CHECK </a:t>
            </a:r>
          </a:p>
          <a:p>
            <a:pPr>
              <a:defRPr/>
            </a:pPr>
            <a:r>
              <a:rPr lang="en-US" altLang="en-US" dirty="0">
                <a:latin typeface="Courier New" panose="02070309020205020404" pitchFamily="49" charset="0"/>
                <a:cs typeface="Courier New" panose="02070309020205020404" pitchFamily="49" charset="0"/>
              </a:rPr>
              <a:t>CHECK </a:t>
            </a:r>
            <a:r>
              <a:rPr lang="en-US" altLang="en-US" dirty="0"/>
              <a:t>clauses at the end of a </a:t>
            </a:r>
            <a:r>
              <a:rPr lang="en-US" altLang="en-US" dirty="0">
                <a:latin typeface="Courier New" panose="02070309020205020404" pitchFamily="49" charset="0"/>
                <a:cs typeface="Courier New" panose="02070309020205020404" pitchFamily="49" charset="0"/>
              </a:rPr>
              <a:t>CREATE TABLE</a:t>
            </a:r>
            <a:r>
              <a:rPr lang="en-US" altLang="en-US" dirty="0"/>
              <a:t> statement</a:t>
            </a:r>
          </a:p>
          <a:p>
            <a:pPr lvl="1">
              <a:defRPr/>
            </a:pPr>
            <a:r>
              <a:rPr lang="en-US" altLang="en-US" dirty="0"/>
              <a:t>Apply to each tuple individually</a:t>
            </a:r>
          </a:p>
          <a:p>
            <a:pPr lvl="1">
              <a:defRPr/>
            </a:pPr>
            <a:r>
              <a:rPr lang="en-US" altLang="en-US" dirty="0">
                <a:latin typeface="Courier New" panose="02070309020205020404" pitchFamily="49" charset="0"/>
                <a:cs typeface="Courier New" panose="02070309020205020404" pitchFamily="49" charset="0"/>
              </a:rPr>
              <a:t>CHECK (</a:t>
            </a:r>
            <a:r>
              <a:rPr lang="en-US" altLang="en-US" dirty="0" err="1">
                <a:latin typeface="Courier New" panose="02070309020205020404" pitchFamily="49" charset="0"/>
                <a:cs typeface="Courier New" panose="02070309020205020404" pitchFamily="49" charset="0"/>
              </a:rPr>
              <a:t>Dept_create_date</a:t>
            </a:r>
            <a:r>
              <a:rPr lang="en-US" altLang="en-US" dirty="0">
                <a:latin typeface="Courier New" panose="02070309020205020404" pitchFamily="49" charset="0"/>
                <a:cs typeface="Courier New" panose="02070309020205020404" pitchFamily="49" charset="0"/>
              </a:rPr>
              <a:t> &lt;= </a:t>
            </a:r>
            <a:r>
              <a:rPr lang="en-US" altLang="en-US" dirty="0" err="1">
                <a:latin typeface="Courier New" panose="02070309020205020404" pitchFamily="49" charset="0"/>
                <a:cs typeface="Courier New" panose="02070309020205020404" pitchFamily="49" charset="0"/>
              </a:rPr>
              <a:t>Mgr_start_date</a:t>
            </a:r>
            <a:r>
              <a:rPr lang="en-US" altLang="en-US" dirty="0">
                <a:latin typeface="Courier New" panose="02070309020205020404" pitchFamily="49" charset="0"/>
                <a:cs typeface="Courier New" panose="02070309020205020404" pitchFamily="49" charset="0"/>
              </a:rPr>
              <a:t>);</a:t>
            </a:r>
          </a:p>
        </p:txBody>
      </p:sp>
      <p:sp>
        <p:nvSpPr>
          <p:cNvPr id="45060" name="Slide Number Placeholder 3">
            <a:extLst>
              <a:ext uri="{FF2B5EF4-FFF2-40B4-BE49-F238E27FC236}">
                <a16:creationId xmlns:a16="http://schemas.microsoft.com/office/drawing/2014/main" id="{7CC9F755-F1D4-01AF-EB35-F2A7811D9C0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a:t>
            </a:r>
            <a:fld id="{46C4E075-DC90-EF45-8B21-D59AAC63330C}" type="slidenum">
              <a:rPr lang="en-US" altLang="en-US" sz="1400">
                <a:solidFill>
                  <a:srgbClr val="990033"/>
                </a:solidFill>
              </a:rPr>
              <a:pPr>
                <a:spcBef>
                  <a:spcPct val="0"/>
                </a:spcBef>
                <a:buClrTx/>
                <a:buSzTx/>
                <a:buFontTx/>
                <a:buNone/>
              </a:pPr>
              <a:t>34</a:t>
            </a:fld>
            <a:endParaRPr lang="en-CA" altLang="en-US" sz="1400">
              <a:solidFill>
                <a:srgbClr val="990033"/>
              </a:solidFill>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91330740-E2FA-1BFD-E83E-891B6AD6482A}"/>
              </a:ext>
            </a:extLst>
          </p:cNvPr>
          <p:cNvSpPr>
            <a:spLocks noGrp="1"/>
          </p:cNvSpPr>
          <p:nvPr>
            <p:ph type="title"/>
          </p:nvPr>
        </p:nvSpPr>
        <p:spPr/>
        <p:txBody>
          <a:bodyPr/>
          <a:lstStyle/>
          <a:p>
            <a:r>
              <a:rPr lang="en-US" altLang="en-US">
                <a:ea typeface="ＭＳ Ｐゴシック" panose="020B0600070205080204" pitchFamily="34" charset="-128"/>
              </a:rPr>
              <a:t>Basic Retrieval Queries in SQL</a:t>
            </a:r>
          </a:p>
        </p:txBody>
      </p:sp>
      <p:sp>
        <p:nvSpPr>
          <p:cNvPr id="46083" name="Content Placeholder 2">
            <a:extLst>
              <a:ext uri="{FF2B5EF4-FFF2-40B4-BE49-F238E27FC236}">
                <a16:creationId xmlns:a16="http://schemas.microsoft.com/office/drawing/2014/main" id="{A9FB4581-C51F-417F-16C0-F7E140528C2C}"/>
              </a:ext>
            </a:extLst>
          </p:cNvPr>
          <p:cNvSpPr>
            <a:spLocks noGrp="1"/>
          </p:cNvSpPr>
          <p:nvPr>
            <p:ph idx="1"/>
          </p:nvPr>
        </p:nvSpPr>
        <p:spPr/>
        <p:txBody>
          <a:bodyPr/>
          <a:lstStyle/>
          <a:p>
            <a:r>
              <a:rPr lang="en-US" altLang="en-US">
                <a:latin typeface="Courier New" panose="02070309020205020404" pitchFamily="49" charset="0"/>
                <a:ea typeface="ＭＳ Ｐゴシック" panose="020B0600070205080204" pitchFamily="34" charset="-128"/>
                <a:cs typeface="Courier New" panose="02070309020205020404" pitchFamily="49" charset="0"/>
              </a:rPr>
              <a:t>SELECT</a:t>
            </a:r>
            <a:r>
              <a:rPr lang="en-US" altLang="en-US">
                <a:ea typeface="ＭＳ Ｐゴシック" panose="020B0600070205080204" pitchFamily="34" charset="-128"/>
              </a:rPr>
              <a:t> statement</a:t>
            </a:r>
          </a:p>
          <a:p>
            <a:pPr lvl="1"/>
            <a:r>
              <a:rPr lang="en-US" altLang="en-US">
                <a:ea typeface="ＭＳ Ｐゴシック" panose="020B0600070205080204" pitchFamily="34" charset="-128"/>
              </a:rPr>
              <a:t>One basic statement for retrieving information from a database</a:t>
            </a:r>
          </a:p>
          <a:p>
            <a:r>
              <a:rPr lang="en-US" altLang="en-US">
                <a:ea typeface="ＭＳ Ｐゴシック" panose="020B0600070205080204" pitchFamily="34" charset="-128"/>
              </a:rPr>
              <a:t>SQL allows a table to have two or more tuples that are identical in all their attribute values</a:t>
            </a:r>
          </a:p>
          <a:p>
            <a:pPr lvl="1"/>
            <a:r>
              <a:rPr lang="en-US" altLang="en-US">
                <a:ea typeface="ＭＳ Ｐゴシック" panose="020B0600070205080204" pitchFamily="34" charset="-128"/>
              </a:rPr>
              <a:t>Unlike relational model (relational model is strictly set-theory based)</a:t>
            </a:r>
          </a:p>
          <a:p>
            <a:pPr lvl="1"/>
            <a:r>
              <a:rPr lang="en-US" altLang="en-US">
                <a:ea typeface="ＭＳ Ｐゴシック" panose="020B0600070205080204" pitchFamily="34" charset="-128"/>
              </a:rPr>
              <a:t>Multiset or bag behavior</a:t>
            </a:r>
          </a:p>
          <a:p>
            <a:pPr lvl="1"/>
            <a:r>
              <a:rPr lang="en-US" altLang="en-US">
                <a:ea typeface="ＭＳ Ｐゴシック" panose="020B0600070205080204" pitchFamily="34" charset="-128"/>
              </a:rPr>
              <a:t>Tuple-id may be used as a key</a:t>
            </a:r>
          </a:p>
        </p:txBody>
      </p:sp>
      <p:sp>
        <p:nvSpPr>
          <p:cNvPr id="46084" name="Slide Number Placeholder 3">
            <a:extLst>
              <a:ext uri="{FF2B5EF4-FFF2-40B4-BE49-F238E27FC236}">
                <a16:creationId xmlns:a16="http://schemas.microsoft.com/office/drawing/2014/main" id="{9119A06E-ED00-0997-3EC2-495D49335C6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a:t>
            </a:r>
            <a:fld id="{C9C6FBB5-0DB2-CE41-8B45-89C9F947A7A4}" type="slidenum">
              <a:rPr lang="en-US" altLang="en-US" sz="1400">
                <a:solidFill>
                  <a:srgbClr val="990033"/>
                </a:solidFill>
              </a:rPr>
              <a:pPr>
                <a:spcBef>
                  <a:spcPct val="0"/>
                </a:spcBef>
                <a:buClrTx/>
                <a:buSzTx/>
                <a:buFontTx/>
                <a:buNone/>
              </a:pPr>
              <a:t>35</a:t>
            </a:fld>
            <a:endParaRPr lang="en-CA" altLang="en-US" sz="1400">
              <a:solidFill>
                <a:srgbClr val="990033"/>
              </a:solidFill>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E0DDB9FA-5297-A0A5-AF05-4AFF97B833BC}"/>
              </a:ext>
            </a:extLst>
          </p:cNvPr>
          <p:cNvSpPr>
            <a:spLocks noGrp="1"/>
          </p:cNvSpPr>
          <p:nvPr>
            <p:ph type="title"/>
          </p:nvPr>
        </p:nvSpPr>
        <p:spPr/>
        <p:txBody>
          <a:bodyPr/>
          <a:lstStyle/>
          <a:p>
            <a:r>
              <a:rPr lang="en-US" altLang="en-US">
                <a:ea typeface="ＭＳ Ｐゴシック" panose="020B0600070205080204" pitchFamily="34" charset="-128"/>
              </a:rPr>
              <a:t>The SELECT-FROM-WHERE Structure of Basic SQL Queries</a:t>
            </a:r>
          </a:p>
        </p:txBody>
      </p:sp>
      <p:sp>
        <p:nvSpPr>
          <p:cNvPr id="47107" name="Content Placeholder 2">
            <a:extLst>
              <a:ext uri="{FF2B5EF4-FFF2-40B4-BE49-F238E27FC236}">
                <a16:creationId xmlns:a16="http://schemas.microsoft.com/office/drawing/2014/main" id="{50425870-0673-E6C8-D5A0-0575D24F6265}"/>
              </a:ext>
            </a:extLst>
          </p:cNvPr>
          <p:cNvSpPr>
            <a:spLocks noGrp="1"/>
          </p:cNvSpPr>
          <p:nvPr>
            <p:ph idx="1"/>
          </p:nvPr>
        </p:nvSpPr>
        <p:spPr/>
        <p:txBody>
          <a:bodyPr/>
          <a:lstStyle/>
          <a:p>
            <a:r>
              <a:rPr lang="en-US" altLang="en-US">
                <a:ea typeface="ＭＳ Ｐゴシック" panose="020B0600070205080204" pitchFamily="34" charset="-128"/>
              </a:rPr>
              <a:t>Basic form of the </a:t>
            </a:r>
            <a:r>
              <a:rPr lang="en-US" altLang="en-US">
                <a:latin typeface="Courier New" panose="02070309020205020404" pitchFamily="49" charset="0"/>
                <a:ea typeface="ＭＳ Ｐゴシック" panose="020B0600070205080204" pitchFamily="34" charset="-128"/>
                <a:cs typeface="Courier New" panose="02070309020205020404" pitchFamily="49" charset="0"/>
              </a:rPr>
              <a:t>SELECT</a:t>
            </a:r>
            <a:r>
              <a:rPr lang="en-US" altLang="en-US">
                <a:ea typeface="ＭＳ Ｐゴシック" panose="020B0600070205080204" pitchFamily="34" charset="-128"/>
              </a:rPr>
              <a:t> statement:</a:t>
            </a:r>
          </a:p>
        </p:txBody>
      </p:sp>
      <p:sp>
        <p:nvSpPr>
          <p:cNvPr id="47109" name="Slide Number Placeholder 3">
            <a:extLst>
              <a:ext uri="{FF2B5EF4-FFF2-40B4-BE49-F238E27FC236}">
                <a16:creationId xmlns:a16="http://schemas.microsoft.com/office/drawing/2014/main" id="{C2B9D771-B8DC-9B7E-8A68-898B989912E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a:t>
            </a:r>
            <a:fld id="{A3E69FFD-9FC6-A542-A6C3-6E310E83EB84}" type="slidenum">
              <a:rPr lang="en-US" altLang="en-US" sz="1400">
                <a:solidFill>
                  <a:srgbClr val="990033"/>
                </a:solidFill>
              </a:rPr>
              <a:pPr>
                <a:spcBef>
                  <a:spcPct val="0"/>
                </a:spcBef>
                <a:buClrTx/>
                <a:buSzTx/>
                <a:buFontTx/>
                <a:buNone/>
              </a:pPr>
              <a:t>36</a:t>
            </a:fld>
            <a:endParaRPr lang="en-CA" altLang="en-US" sz="1400">
              <a:solidFill>
                <a:srgbClr val="990033"/>
              </a:solidFill>
            </a:endParaRPr>
          </a:p>
        </p:txBody>
      </p:sp>
      <p:pic>
        <p:nvPicPr>
          <p:cNvPr id="3" name="Picture 2" descr="A white background with black text&#10;&#10;Description automatically generated">
            <a:extLst>
              <a:ext uri="{FF2B5EF4-FFF2-40B4-BE49-F238E27FC236}">
                <a16:creationId xmlns:a16="http://schemas.microsoft.com/office/drawing/2014/main" id="{40FC5DA0-4259-DD49-3AF5-E4295B7BDD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590800"/>
            <a:ext cx="7772400" cy="2851049"/>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4">
            <a:extLst>
              <a:ext uri="{FF2B5EF4-FFF2-40B4-BE49-F238E27FC236}">
                <a16:creationId xmlns:a16="http://schemas.microsoft.com/office/drawing/2014/main" id="{4B7E469D-80E6-A308-4E5A-C1A72F820719}"/>
              </a:ext>
            </a:extLst>
          </p:cNvPr>
          <p:cNvSpPr>
            <a:spLocks noGrp="1"/>
          </p:cNvSpPr>
          <p:nvPr>
            <p:ph type="title"/>
          </p:nvPr>
        </p:nvSpPr>
        <p:spPr>
          <a:xfrm>
            <a:off x="228600" y="228600"/>
            <a:ext cx="8228013" cy="1143000"/>
          </a:xfrm>
        </p:spPr>
        <p:txBody>
          <a:bodyPr/>
          <a:lstStyle/>
          <a:p>
            <a:r>
              <a:rPr lang="en-US" altLang="en-US">
                <a:ea typeface="ＭＳ Ｐゴシック" panose="020B0600070205080204" pitchFamily="34" charset="-128"/>
              </a:rPr>
              <a:t>The SELECT-FROM-WHERE Structure of Basic SQL Queries (cont’d.)</a:t>
            </a:r>
          </a:p>
        </p:txBody>
      </p:sp>
      <p:sp>
        <p:nvSpPr>
          <p:cNvPr id="48131" name="Content Placeholder 2">
            <a:extLst>
              <a:ext uri="{FF2B5EF4-FFF2-40B4-BE49-F238E27FC236}">
                <a16:creationId xmlns:a16="http://schemas.microsoft.com/office/drawing/2014/main" id="{54111904-6D0E-8AAE-1644-BDD1F9AE1B8A}"/>
              </a:ext>
            </a:extLst>
          </p:cNvPr>
          <p:cNvSpPr>
            <a:spLocks noGrp="1"/>
          </p:cNvSpPr>
          <p:nvPr>
            <p:ph idx="1"/>
          </p:nvPr>
        </p:nvSpPr>
        <p:spPr>
          <a:xfrm>
            <a:off x="457200" y="2057400"/>
            <a:ext cx="8228013" cy="4071938"/>
          </a:xfrm>
        </p:spPr>
        <p:txBody>
          <a:bodyPr/>
          <a:lstStyle/>
          <a:p>
            <a:r>
              <a:rPr lang="en-US" altLang="en-US">
                <a:ea typeface="ＭＳ Ｐゴシック" panose="020B0600070205080204" pitchFamily="34" charset="-128"/>
              </a:rPr>
              <a:t>Logical comparison operators</a:t>
            </a:r>
          </a:p>
          <a:p>
            <a:pPr lvl="1"/>
            <a:r>
              <a:rPr lang="en-US" altLang="en-US">
                <a:latin typeface="Courier New" panose="02070309020205020404" pitchFamily="49" charset="0"/>
                <a:ea typeface="ＭＳ Ｐゴシック" panose="020B0600070205080204" pitchFamily="34" charset="-128"/>
                <a:cs typeface="Courier New" panose="02070309020205020404" pitchFamily="49" charset="0"/>
              </a:rPr>
              <a:t>=, &lt;, &lt;=, &gt;, &gt;=,</a:t>
            </a:r>
            <a:r>
              <a:rPr lang="en-US" altLang="en-US">
                <a:ea typeface="ＭＳ Ｐゴシック" panose="020B0600070205080204" pitchFamily="34" charset="-128"/>
              </a:rPr>
              <a:t> and </a:t>
            </a:r>
            <a:r>
              <a:rPr lang="en-US" altLang="en-US">
                <a:latin typeface="Courier New" panose="02070309020205020404" pitchFamily="49" charset="0"/>
                <a:ea typeface="ＭＳ Ｐゴシック" panose="020B0600070205080204" pitchFamily="34" charset="-128"/>
                <a:cs typeface="Courier New" panose="02070309020205020404" pitchFamily="49" charset="0"/>
              </a:rPr>
              <a:t>&lt;&gt;</a:t>
            </a:r>
          </a:p>
          <a:p>
            <a:r>
              <a:rPr lang="en-US" altLang="en-US" b="1">
                <a:ea typeface="ＭＳ Ｐゴシック" panose="020B0600070205080204" pitchFamily="34" charset="-128"/>
              </a:rPr>
              <a:t>Projection attributes</a:t>
            </a:r>
          </a:p>
          <a:p>
            <a:pPr lvl="1"/>
            <a:r>
              <a:rPr lang="en-US" altLang="en-US">
                <a:ea typeface="ＭＳ Ｐゴシック" panose="020B0600070205080204" pitchFamily="34" charset="-128"/>
              </a:rPr>
              <a:t>Attributes whose values are to be retrieved </a:t>
            </a:r>
          </a:p>
          <a:p>
            <a:r>
              <a:rPr lang="en-US" altLang="en-US" b="1">
                <a:ea typeface="ＭＳ Ｐゴシック" panose="020B0600070205080204" pitchFamily="34" charset="-128"/>
              </a:rPr>
              <a:t>Selection condition</a:t>
            </a:r>
          </a:p>
          <a:p>
            <a:pPr lvl="1"/>
            <a:r>
              <a:rPr lang="en-US" altLang="en-US">
                <a:ea typeface="ＭＳ Ｐゴシック" panose="020B0600070205080204" pitchFamily="34" charset="-128"/>
              </a:rPr>
              <a:t>Boolean condition that must be true for any retrieved tuple. Selection conditions include join conditions (see Ch.8) when multiple relations are involved.</a:t>
            </a:r>
          </a:p>
        </p:txBody>
      </p:sp>
      <p:sp>
        <p:nvSpPr>
          <p:cNvPr id="48132" name="Slide Number Placeholder 3">
            <a:extLst>
              <a:ext uri="{FF2B5EF4-FFF2-40B4-BE49-F238E27FC236}">
                <a16:creationId xmlns:a16="http://schemas.microsoft.com/office/drawing/2014/main" id="{6E41A30E-2C8B-FFA2-C098-5B0A5DC9D5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6- 30</a:t>
            </a:r>
            <a:endParaRPr lang="en-CA" altLang="en-US" sz="1400">
              <a:solidFill>
                <a:srgbClr val="990033"/>
              </a:solidFill>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3">
            <a:extLst>
              <a:ext uri="{FF2B5EF4-FFF2-40B4-BE49-F238E27FC236}">
                <a16:creationId xmlns:a16="http://schemas.microsoft.com/office/drawing/2014/main" id="{FF96B8BD-70AE-6F87-04CE-02F02976BA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113" y="2982913"/>
            <a:ext cx="683418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5" name="Picture 4">
            <a:extLst>
              <a:ext uri="{FF2B5EF4-FFF2-40B4-BE49-F238E27FC236}">
                <a16:creationId xmlns:a16="http://schemas.microsoft.com/office/drawing/2014/main" id="{308197E4-3196-CA72-7753-0C1C21F3A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648200"/>
            <a:ext cx="68453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6" name="Picture 3" descr="fig06_03a.jpg">
            <a:extLst>
              <a:ext uri="{FF2B5EF4-FFF2-40B4-BE49-F238E27FC236}">
                <a16:creationId xmlns:a16="http://schemas.microsoft.com/office/drawing/2014/main" id="{E5185C19-0901-A557-9033-CF2359195D2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477963"/>
            <a:ext cx="4645025"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Picture 3">
            <a:extLst>
              <a:ext uri="{FF2B5EF4-FFF2-40B4-BE49-F238E27FC236}">
                <a16:creationId xmlns:a16="http://schemas.microsoft.com/office/drawing/2014/main" id="{DB7630CE-23E7-A4A7-BBB8-181D71DC677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49825" y="1462088"/>
            <a:ext cx="350520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Title 4">
            <a:extLst>
              <a:ext uri="{FF2B5EF4-FFF2-40B4-BE49-F238E27FC236}">
                <a16:creationId xmlns:a16="http://schemas.microsoft.com/office/drawing/2014/main" id="{CF4929C5-77A9-6A9E-106B-FF2C2E292DDA}"/>
              </a:ext>
            </a:extLst>
          </p:cNvPr>
          <p:cNvSpPr>
            <a:spLocks noGrp="1"/>
          </p:cNvSpPr>
          <p:nvPr>
            <p:ph type="title"/>
          </p:nvPr>
        </p:nvSpPr>
        <p:spPr/>
        <p:txBody>
          <a:bodyPr/>
          <a:lstStyle/>
          <a:p>
            <a:r>
              <a:rPr lang="en-US" altLang="en-US">
                <a:ea typeface="ＭＳ Ｐゴシック" panose="020B0600070205080204" pitchFamily="34" charset="-128"/>
              </a:rPr>
              <a:t>Basic Retrieval Queries</a:t>
            </a:r>
          </a:p>
        </p:txBody>
      </p:sp>
      <p:sp>
        <p:nvSpPr>
          <p:cNvPr id="49159" name="Slide Number Placeholder 3">
            <a:extLst>
              <a:ext uri="{FF2B5EF4-FFF2-40B4-BE49-F238E27FC236}">
                <a16:creationId xmlns:a16="http://schemas.microsoft.com/office/drawing/2014/main" id="{5663D3BF-453A-CD8B-1FC7-6252CC5B0DC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6- 31</a:t>
            </a:r>
            <a:endParaRPr lang="en-CA" altLang="en-US" sz="1400">
              <a:solidFill>
                <a:srgbClr val="990033"/>
              </a:solidFill>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3">
            <a:extLst>
              <a:ext uri="{FF2B5EF4-FFF2-40B4-BE49-F238E27FC236}">
                <a16:creationId xmlns:a16="http://schemas.microsoft.com/office/drawing/2014/main" id="{BEE97CBF-6476-8A3D-9B60-81B55E4595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70370"/>
          <a:stretch>
            <a:fillRect/>
          </a:stretch>
        </p:blipFill>
        <p:spPr bwMode="auto">
          <a:xfrm>
            <a:off x="457200" y="1600200"/>
            <a:ext cx="728345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Picture 4">
            <a:extLst>
              <a:ext uri="{FF2B5EF4-FFF2-40B4-BE49-F238E27FC236}">
                <a16:creationId xmlns:a16="http://schemas.microsoft.com/office/drawing/2014/main" id="{5FD6DD50-0012-54D9-D8F2-9B97C21494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3429000"/>
            <a:ext cx="73310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Title 1">
            <a:extLst>
              <a:ext uri="{FF2B5EF4-FFF2-40B4-BE49-F238E27FC236}">
                <a16:creationId xmlns:a16="http://schemas.microsoft.com/office/drawing/2014/main" id="{780FDC7A-7F51-90A8-4866-2DE47A913F82}"/>
              </a:ext>
            </a:extLst>
          </p:cNvPr>
          <p:cNvSpPr>
            <a:spLocks noGrp="1"/>
          </p:cNvSpPr>
          <p:nvPr>
            <p:ph type="title"/>
          </p:nvPr>
        </p:nvSpPr>
        <p:spPr/>
        <p:txBody>
          <a:bodyPr/>
          <a:lstStyle/>
          <a:p>
            <a:r>
              <a:rPr lang="en-US" altLang="en-US">
                <a:ea typeface="ＭＳ Ｐゴシック" panose="020B0600070205080204" pitchFamily="34" charset="-128"/>
              </a:rPr>
              <a:t>Basic Retrieval Queries (Contd.)</a:t>
            </a:r>
          </a:p>
        </p:txBody>
      </p:sp>
      <p:sp>
        <p:nvSpPr>
          <p:cNvPr id="50181" name="Slide Number Placeholder 3">
            <a:extLst>
              <a:ext uri="{FF2B5EF4-FFF2-40B4-BE49-F238E27FC236}">
                <a16:creationId xmlns:a16="http://schemas.microsoft.com/office/drawing/2014/main" id="{B5B090BD-749E-EF82-3AA6-8DF2FA9C3A6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6- 32</a:t>
            </a:r>
            <a:endParaRPr lang="en-CA" altLang="en-US" sz="1400">
              <a:solidFill>
                <a:srgbClr val="990033"/>
              </a:solidFill>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A3947A5D-5150-8138-5A15-C5B5AE9E295A}"/>
              </a:ext>
            </a:extLst>
          </p:cNvPr>
          <p:cNvSpPr>
            <a:spLocks noGrp="1" noChangeArrowheads="1"/>
          </p:cNvSpPr>
          <p:nvPr>
            <p:ph type="title"/>
          </p:nvPr>
        </p:nvSpPr>
        <p:spPr/>
        <p:txBody>
          <a:bodyPr/>
          <a:lstStyle/>
          <a:p>
            <a:r>
              <a:rPr lang="en-US" altLang="en-US">
                <a:ea typeface="ＭＳ Ｐゴシック" panose="020B0600070205080204" pitchFamily="34" charset="-128"/>
              </a:rPr>
              <a:t>Chapter 6 Outline</a:t>
            </a:r>
          </a:p>
        </p:txBody>
      </p:sp>
      <p:sp>
        <p:nvSpPr>
          <p:cNvPr id="17411" name="Rectangle 2">
            <a:extLst>
              <a:ext uri="{FF2B5EF4-FFF2-40B4-BE49-F238E27FC236}">
                <a16:creationId xmlns:a16="http://schemas.microsoft.com/office/drawing/2014/main" id="{000C28A9-A79D-DEE5-B1ED-069841B1E846}"/>
              </a:ext>
            </a:extLst>
          </p:cNvPr>
          <p:cNvSpPr>
            <a:spLocks noGrp="1" noChangeArrowheads="1"/>
          </p:cNvSpPr>
          <p:nvPr>
            <p:ph idx="1"/>
          </p:nvPr>
        </p:nvSpPr>
        <p:spPr/>
        <p:txBody>
          <a:bodyPr/>
          <a:lstStyle/>
          <a:p>
            <a:r>
              <a:rPr lang="en-US" altLang="en-US">
                <a:ea typeface="ＭＳ Ｐゴシック" panose="020B0600070205080204" pitchFamily="34" charset="-128"/>
              </a:rPr>
              <a:t>SQL Data Definition and Data Types</a:t>
            </a:r>
          </a:p>
          <a:p>
            <a:r>
              <a:rPr lang="en-US" altLang="en-US">
                <a:ea typeface="ＭＳ Ｐゴシック" panose="020B0600070205080204" pitchFamily="34" charset="-128"/>
              </a:rPr>
              <a:t>Specifying Constraints in SQL</a:t>
            </a:r>
          </a:p>
          <a:p>
            <a:r>
              <a:rPr lang="en-US" altLang="en-US">
                <a:ea typeface="ＭＳ Ｐゴシック" panose="020B0600070205080204" pitchFamily="34" charset="-128"/>
              </a:rPr>
              <a:t>Basic Retrieval Queries in SQL</a:t>
            </a:r>
          </a:p>
          <a:p>
            <a:r>
              <a:rPr lang="en-US" altLang="en-US">
                <a:latin typeface="Courier New" panose="02070309020205020404" pitchFamily="49" charset="0"/>
                <a:ea typeface="ＭＳ Ｐゴシック" panose="020B0600070205080204" pitchFamily="34" charset="-128"/>
                <a:cs typeface="Courier New" panose="02070309020205020404" pitchFamily="49" charset="0"/>
              </a:rPr>
              <a:t>INSERT</a:t>
            </a:r>
            <a:r>
              <a:rPr lang="en-US" altLang="en-US">
                <a:ea typeface="ＭＳ Ｐゴシック" panose="020B0600070205080204" pitchFamily="34" charset="-128"/>
              </a:rPr>
              <a:t>, </a:t>
            </a:r>
            <a:r>
              <a:rPr lang="en-US" altLang="en-US">
                <a:latin typeface="Courier New" panose="02070309020205020404" pitchFamily="49" charset="0"/>
                <a:ea typeface="ＭＳ Ｐゴシック" panose="020B0600070205080204" pitchFamily="34" charset="-128"/>
                <a:cs typeface="Courier New" panose="02070309020205020404" pitchFamily="49" charset="0"/>
              </a:rPr>
              <a:t>DELETE</a:t>
            </a:r>
            <a:r>
              <a:rPr lang="en-US" altLang="en-US">
                <a:ea typeface="ＭＳ Ｐゴシック" panose="020B0600070205080204" pitchFamily="34" charset="-128"/>
              </a:rPr>
              <a:t>, and </a:t>
            </a:r>
            <a:r>
              <a:rPr lang="en-US" altLang="en-US">
                <a:latin typeface="Courier New" panose="02070309020205020404" pitchFamily="49" charset="0"/>
                <a:ea typeface="ＭＳ Ｐゴシック" panose="020B0600070205080204" pitchFamily="34" charset="-128"/>
                <a:cs typeface="Courier New" panose="02070309020205020404" pitchFamily="49" charset="0"/>
              </a:rPr>
              <a:t>UPDATE</a:t>
            </a:r>
            <a:r>
              <a:rPr lang="en-US" altLang="en-US">
                <a:ea typeface="ＭＳ Ｐゴシック" panose="020B0600070205080204" pitchFamily="34" charset="-128"/>
              </a:rPr>
              <a:t> Statements in SQL</a:t>
            </a:r>
          </a:p>
          <a:p>
            <a:r>
              <a:rPr lang="en-US" altLang="en-US">
                <a:ea typeface="ＭＳ Ｐゴシック" panose="020B0600070205080204" pitchFamily="34" charset="-128"/>
              </a:rPr>
              <a:t>Additional Features of SQL</a:t>
            </a:r>
          </a:p>
        </p:txBody>
      </p:sp>
      <p:sp>
        <p:nvSpPr>
          <p:cNvPr id="17412" name="Slide Number Placeholder 3">
            <a:extLst>
              <a:ext uri="{FF2B5EF4-FFF2-40B4-BE49-F238E27FC236}">
                <a16:creationId xmlns:a16="http://schemas.microsoft.com/office/drawing/2014/main" id="{3F4894C6-CC35-0540-2842-C385902B06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6- 3</a:t>
            </a:r>
            <a:endParaRPr lang="en-CA" altLang="en-US" sz="1400">
              <a:solidFill>
                <a:srgbClr val="990033"/>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351EBBB1-7819-9AA2-53F5-3A7C046E6972}"/>
              </a:ext>
            </a:extLst>
          </p:cNvPr>
          <p:cNvSpPr>
            <a:spLocks noGrp="1"/>
          </p:cNvSpPr>
          <p:nvPr>
            <p:ph type="title"/>
          </p:nvPr>
        </p:nvSpPr>
        <p:spPr/>
        <p:txBody>
          <a:bodyPr/>
          <a:lstStyle/>
          <a:p>
            <a:r>
              <a:rPr lang="en-US" altLang="en-US">
                <a:ea typeface="ＭＳ Ｐゴシック" panose="020B0600070205080204" pitchFamily="34" charset="-128"/>
              </a:rPr>
              <a:t>Ambiguous Attribute Names </a:t>
            </a:r>
          </a:p>
        </p:txBody>
      </p:sp>
      <p:sp>
        <p:nvSpPr>
          <p:cNvPr id="51203" name="Content Placeholder 2">
            <a:extLst>
              <a:ext uri="{FF2B5EF4-FFF2-40B4-BE49-F238E27FC236}">
                <a16:creationId xmlns:a16="http://schemas.microsoft.com/office/drawing/2014/main" id="{57435BBC-922E-64DD-74CE-D57A2884E223}"/>
              </a:ext>
            </a:extLst>
          </p:cNvPr>
          <p:cNvSpPr>
            <a:spLocks noGrp="1"/>
          </p:cNvSpPr>
          <p:nvPr>
            <p:ph idx="1"/>
          </p:nvPr>
        </p:nvSpPr>
        <p:spPr/>
        <p:txBody>
          <a:bodyPr/>
          <a:lstStyle/>
          <a:p>
            <a:r>
              <a:rPr lang="en-US" altLang="en-US">
                <a:ea typeface="ＭＳ Ｐゴシック" panose="020B0600070205080204" pitchFamily="34" charset="-128"/>
              </a:rPr>
              <a:t>Same name can be used for two (or more) attributes in different relations</a:t>
            </a:r>
          </a:p>
          <a:p>
            <a:pPr lvl="1"/>
            <a:r>
              <a:rPr lang="en-US" altLang="en-US">
                <a:ea typeface="ＭＳ Ｐゴシック" panose="020B0600070205080204" pitchFamily="34" charset="-128"/>
              </a:rPr>
              <a:t>As long as the attributes are in different relations</a:t>
            </a:r>
          </a:p>
          <a:p>
            <a:pPr lvl="1"/>
            <a:r>
              <a:rPr lang="en-US" altLang="en-US">
                <a:ea typeface="ＭＳ Ｐゴシック" panose="020B0600070205080204" pitchFamily="34" charset="-128"/>
              </a:rPr>
              <a:t>Must </a:t>
            </a:r>
            <a:r>
              <a:rPr lang="en-US" altLang="en-US" b="1">
                <a:ea typeface="ＭＳ Ｐゴシック" panose="020B0600070205080204" pitchFamily="34" charset="-128"/>
              </a:rPr>
              <a:t>qualify</a:t>
            </a:r>
            <a:r>
              <a:rPr lang="en-US" altLang="en-US">
                <a:ea typeface="ＭＳ Ｐゴシック" panose="020B0600070205080204" pitchFamily="34" charset="-128"/>
              </a:rPr>
              <a:t> the attribute name with the relation name to prevent ambiguity</a:t>
            </a:r>
          </a:p>
        </p:txBody>
      </p:sp>
      <p:pic>
        <p:nvPicPr>
          <p:cNvPr id="51204" name="Picture 4">
            <a:extLst>
              <a:ext uri="{FF2B5EF4-FFF2-40B4-BE49-F238E27FC236}">
                <a16:creationId xmlns:a16="http://schemas.microsoft.com/office/drawing/2014/main" id="{D726447E-A230-B77C-03CF-27F0BFAE6D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724400"/>
            <a:ext cx="660876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Slide Number Placeholder 3">
            <a:extLst>
              <a:ext uri="{FF2B5EF4-FFF2-40B4-BE49-F238E27FC236}">
                <a16:creationId xmlns:a16="http://schemas.microsoft.com/office/drawing/2014/main" id="{42ABCCFA-EB36-B515-7C1A-BEBA8CD1A0A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6- 33</a:t>
            </a:r>
            <a:endParaRPr lang="en-CA" altLang="en-US" sz="1400">
              <a:solidFill>
                <a:srgbClr val="990033"/>
              </a:solidFill>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4">
            <a:extLst>
              <a:ext uri="{FF2B5EF4-FFF2-40B4-BE49-F238E27FC236}">
                <a16:creationId xmlns:a16="http://schemas.microsoft.com/office/drawing/2014/main" id="{2F58DF2D-B098-D268-A02F-81B3297AE885}"/>
              </a:ext>
            </a:extLst>
          </p:cNvPr>
          <p:cNvSpPr>
            <a:spLocks noGrp="1"/>
          </p:cNvSpPr>
          <p:nvPr>
            <p:ph type="title"/>
          </p:nvPr>
        </p:nvSpPr>
        <p:spPr/>
        <p:txBody>
          <a:bodyPr/>
          <a:lstStyle/>
          <a:p>
            <a:r>
              <a:rPr lang="en-US" altLang="en-US">
                <a:ea typeface="ＭＳ Ｐゴシック" panose="020B0600070205080204" pitchFamily="34" charset="-128"/>
              </a:rPr>
              <a:t>Aliasing, and Renaming</a:t>
            </a:r>
          </a:p>
        </p:txBody>
      </p:sp>
      <p:sp>
        <p:nvSpPr>
          <p:cNvPr id="39939" name="Content Placeholder 2">
            <a:extLst>
              <a:ext uri="{FF2B5EF4-FFF2-40B4-BE49-F238E27FC236}">
                <a16:creationId xmlns:a16="http://schemas.microsoft.com/office/drawing/2014/main" id="{A40D578C-E26C-9A32-F6C9-3E78054F54F5}"/>
              </a:ext>
            </a:extLst>
          </p:cNvPr>
          <p:cNvSpPr>
            <a:spLocks noGrp="1"/>
          </p:cNvSpPr>
          <p:nvPr>
            <p:ph idx="1"/>
          </p:nvPr>
        </p:nvSpPr>
        <p:spPr/>
        <p:txBody>
          <a:bodyPr/>
          <a:lstStyle/>
          <a:p>
            <a:pPr>
              <a:defRPr/>
            </a:pPr>
            <a:r>
              <a:rPr lang="en-US" altLang="en-US" b="1" dirty="0"/>
              <a:t>Aliases</a:t>
            </a:r>
            <a:r>
              <a:rPr lang="en-US" altLang="en-US" dirty="0"/>
              <a:t> or </a:t>
            </a:r>
            <a:r>
              <a:rPr lang="en-US" altLang="en-US" b="1" dirty="0"/>
              <a:t>tuple variables</a:t>
            </a:r>
          </a:p>
          <a:p>
            <a:pPr lvl="1">
              <a:defRPr/>
            </a:pPr>
            <a:r>
              <a:rPr lang="en-US" altLang="en-US" dirty="0"/>
              <a:t>Declare alternative relation names E and S to refer to the EMPLOYEE relation twice in a query:</a:t>
            </a:r>
          </a:p>
          <a:p>
            <a:pPr marL="457200" lvl="1" indent="0">
              <a:buFont typeface="Wingdings" pitchFamily="2" charset="2"/>
              <a:buNone/>
              <a:defRPr/>
            </a:pPr>
            <a:endParaRPr lang="en-US" altLang="en-US" dirty="0"/>
          </a:p>
          <a:p>
            <a:pPr marL="0" indent="0">
              <a:buFont typeface="Wingdings" pitchFamily="2" charset="2"/>
              <a:buNone/>
              <a:defRPr/>
            </a:pPr>
            <a:r>
              <a:rPr lang="en-US" sz="2000" b="1" dirty="0"/>
              <a:t>Query 8.</a:t>
            </a:r>
            <a:r>
              <a:rPr lang="en-US" sz="2000" dirty="0"/>
              <a:t> For each employee, retrieve the employee’s first and last name and the first and last name of his or her immediate supervisor.</a:t>
            </a:r>
            <a:endParaRPr lang="en-US" sz="1600" dirty="0"/>
          </a:p>
          <a:p>
            <a:pPr>
              <a:defRPr/>
            </a:pPr>
            <a:r>
              <a:rPr lang="en-US" sz="2000" dirty="0"/>
              <a:t>		</a:t>
            </a:r>
            <a:r>
              <a:rPr lang="en-US" sz="2000" b="1" dirty="0"/>
              <a:t>SELECT</a:t>
            </a:r>
            <a:r>
              <a:rPr lang="en-US" sz="2000" dirty="0"/>
              <a:t>  </a:t>
            </a:r>
            <a:r>
              <a:rPr lang="en-US" sz="2000" dirty="0" err="1"/>
              <a:t>E.Fname</a:t>
            </a:r>
            <a:r>
              <a:rPr lang="en-US" sz="2000" dirty="0"/>
              <a:t>, </a:t>
            </a:r>
            <a:r>
              <a:rPr lang="en-US" sz="2000" dirty="0" err="1"/>
              <a:t>E.Lname</a:t>
            </a:r>
            <a:r>
              <a:rPr lang="en-US" sz="2000" dirty="0"/>
              <a:t>, </a:t>
            </a:r>
            <a:r>
              <a:rPr lang="en-US" sz="2000" dirty="0" err="1"/>
              <a:t>S.Fname</a:t>
            </a:r>
            <a:r>
              <a:rPr lang="en-US" sz="2000" dirty="0"/>
              <a:t>, </a:t>
            </a:r>
            <a:r>
              <a:rPr lang="en-US" sz="2000" dirty="0" err="1"/>
              <a:t>S.Lname</a:t>
            </a:r>
            <a:endParaRPr lang="en-US" sz="1200" dirty="0"/>
          </a:p>
          <a:p>
            <a:pPr marL="0" indent="0">
              <a:buFont typeface="Wingdings" pitchFamily="2" charset="2"/>
              <a:buNone/>
              <a:defRPr/>
            </a:pPr>
            <a:r>
              <a:rPr lang="en-US" sz="2000" dirty="0"/>
              <a:t>		</a:t>
            </a:r>
            <a:r>
              <a:rPr lang="en-US" sz="2000" b="1" dirty="0"/>
              <a:t>FROM</a:t>
            </a:r>
            <a:r>
              <a:rPr lang="en-US" sz="2000" dirty="0"/>
              <a:t>	EMPLOYEE </a:t>
            </a:r>
            <a:r>
              <a:rPr lang="en-US" sz="2000" b="1" dirty="0"/>
              <a:t>AS</a:t>
            </a:r>
            <a:r>
              <a:rPr lang="en-US" sz="2000" dirty="0"/>
              <a:t> E, EMPLOYEE </a:t>
            </a:r>
            <a:r>
              <a:rPr lang="en-US" sz="2000" b="1" dirty="0"/>
              <a:t>AS</a:t>
            </a:r>
            <a:r>
              <a:rPr lang="en-US" sz="2000" dirty="0"/>
              <a:t> S</a:t>
            </a:r>
            <a:endParaRPr lang="en-US" sz="1200" dirty="0"/>
          </a:p>
          <a:p>
            <a:pPr marL="0" indent="0">
              <a:buFont typeface="Wingdings" pitchFamily="2" charset="2"/>
              <a:buNone/>
              <a:defRPr/>
            </a:pPr>
            <a:r>
              <a:rPr lang="en-US" sz="2000" dirty="0"/>
              <a:t>		</a:t>
            </a:r>
            <a:r>
              <a:rPr lang="en-US" sz="2000" b="1" dirty="0"/>
              <a:t>WHERE</a:t>
            </a:r>
            <a:r>
              <a:rPr lang="en-US" sz="2000" dirty="0"/>
              <a:t> </a:t>
            </a:r>
            <a:r>
              <a:rPr lang="en-US" sz="2000" dirty="0" err="1"/>
              <a:t>E.Super_ssn</a:t>
            </a:r>
            <a:r>
              <a:rPr lang="en-US" sz="2000" dirty="0"/>
              <a:t>=</a:t>
            </a:r>
            <a:r>
              <a:rPr lang="en-US" sz="2000" dirty="0" err="1"/>
              <a:t>S.Ssn</a:t>
            </a:r>
            <a:r>
              <a:rPr lang="en-US" sz="2000" dirty="0"/>
              <a:t>;</a:t>
            </a:r>
            <a:endParaRPr lang="en-US" altLang="en-US" sz="2000" dirty="0"/>
          </a:p>
          <a:p>
            <a:pPr lvl="1">
              <a:defRPr/>
            </a:pPr>
            <a:r>
              <a:rPr lang="en-US" altLang="en-US" dirty="0"/>
              <a:t>Recommended practice to abbreviate names and to prefix same or similar attribute from multiple tables.</a:t>
            </a:r>
          </a:p>
        </p:txBody>
      </p:sp>
      <p:sp>
        <p:nvSpPr>
          <p:cNvPr id="52228" name="Slide Number Placeholder 3">
            <a:extLst>
              <a:ext uri="{FF2B5EF4-FFF2-40B4-BE49-F238E27FC236}">
                <a16:creationId xmlns:a16="http://schemas.microsoft.com/office/drawing/2014/main" id="{2DB7457B-013B-FEA7-DD0B-BB198DF8DF3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6- 34</a:t>
            </a:r>
            <a:endParaRPr lang="en-CA" altLang="en-US" sz="1400">
              <a:solidFill>
                <a:srgbClr val="990033"/>
              </a:solidFill>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631D29E1-3BBD-CBF2-5EEE-96092782C2CB}"/>
              </a:ext>
            </a:extLst>
          </p:cNvPr>
          <p:cNvSpPr>
            <a:spLocks noGrp="1"/>
          </p:cNvSpPr>
          <p:nvPr>
            <p:ph type="title"/>
          </p:nvPr>
        </p:nvSpPr>
        <p:spPr/>
        <p:txBody>
          <a:bodyPr/>
          <a:lstStyle/>
          <a:p>
            <a:r>
              <a:rPr lang="en-US" altLang="en-US">
                <a:ea typeface="ＭＳ Ｐゴシック" panose="020B0600070205080204" pitchFamily="34" charset="-128"/>
              </a:rPr>
              <a:t>Aliasing,Renaming and Tuple Variables (contd.)</a:t>
            </a:r>
          </a:p>
        </p:txBody>
      </p:sp>
      <p:sp>
        <p:nvSpPr>
          <p:cNvPr id="3" name="Content Placeholder 2">
            <a:extLst>
              <a:ext uri="{FF2B5EF4-FFF2-40B4-BE49-F238E27FC236}">
                <a16:creationId xmlns:a16="http://schemas.microsoft.com/office/drawing/2014/main" id="{D9BA3346-B852-D815-01DC-7ACC578873D0}"/>
              </a:ext>
            </a:extLst>
          </p:cNvPr>
          <p:cNvSpPr>
            <a:spLocks noGrp="1"/>
          </p:cNvSpPr>
          <p:nvPr>
            <p:ph idx="1"/>
          </p:nvPr>
        </p:nvSpPr>
        <p:spPr/>
        <p:txBody>
          <a:bodyPr/>
          <a:lstStyle/>
          <a:p>
            <a:pPr lvl="1">
              <a:defRPr/>
            </a:pPr>
            <a:r>
              <a:rPr lang="en-US" altLang="en-US" sz="2800" dirty="0">
                <a:cs typeface="Courier New" panose="02070309020205020404" pitchFamily="49" charset="0"/>
              </a:rPr>
              <a:t>The attribute names can also be renamed</a:t>
            </a:r>
            <a:endParaRPr lang="en-US" altLang="en-US" sz="2800" dirty="0">
              <a:latin typeface="Courier New" panose="02070309020205020404" pitchFamily="49" charset="0"/>
              <a:cs typeface="Courier New" panose="02070309020205020404" pitchFamily="49" charset="0"/>
            </a:endParaRPr>
          </a:p>
          <a:p>
            <a:pPr marL="457200" lvl="1" indent="0">
              <a:buFont typeface="Wingdings" pitchFamily="2" charset="2"/>
              <a:buNone/>
              <a:defRPr/>
            </a:pPr>
            <a:r>
              <a:rPr lang="en-US" altLang="en-US" sz="2800" dirty="0">
                <a:latin typeface="Courier New" panose="02070309020205020404" pitchFamily="49" charset="0"/>
                <a:cs typeface="Courier New" panose="02070309020205020404" pitchFamily="49" charset="0"/>
              </a:rPr>
              <a:t>EMPLOYEE AS E(</a:t>
            </a:r>
            <a:r>
              <a:rPr lang="en-US" altLang="en-US" sz="2800" dirty="0" err="1">
                <a:latin typeface="Courier New" panose="02070309020205020404" pitchFamily="49" charset="0"/>
                <a:cs typeface="Courier New" panose="02070309020205020404" pitchFamily="49" charset="0"/>
              </a:rPr>
              <a:t>Fn</a:t>
            </a:r>
            <a:r>
              <a:rPr lang="en-US" altLang="en-US" sz="2800" dirty="0">
                <a:latin typeface="Courier New" panose="02070309020205020404" pitchFamily="49" charset="0"/>
                <a:cs typeface="Courier New" panose="02070309020205020404" pitchFamily="49" charset="0"/>
              </a:rPr>
              <a:t>, </a:t>
            </a:r>
            <a:r>
              <a:rPr lang="en-US" altLang="en-US" sz="2800" dirty="0" err="1">
                <a:latin typeface="Courier New" panose="02070309020205020404" pitchFamily="49" charset="0"/>
                <a:cs typeface="Courier New" panose="02070309020205020404" pitchFamily="49" charset="0"/>
              </a:rPr>
              <a:t>Mi</a:t>
            </a:r>
            <a:r>
              <a:rPr lang="en-US" altLang="en-US" sz="2800" dirty="0">
                <a:latin typeface="Courier New" panose="02070309020205020404" pitchFamily="49" charset="0"/>
                <a:cs typeface="Courier New" panose="02070309020205020404" pitchFamily="49" charset="0"/>
              </a:rPr>
              <a:t>, Ln, </a:t>
            </a:r>
            <a:r>
              <a:rPr lang="en-US" altLang="en-US" sz="2800" dirty="0" err="1">
                <a:latin typeface="Courier New" panose="02070309020205020404" pitchFamily="49" charset="0"/>
                <a:cs typeface="Courier New" panose="02070309020205020404" pitchFamily="49" charset="0"/>
              </a:rPr>
              <a:t>Ssn</a:t>
            </a:r>
            <a:r>
              <a:rPr lang="en-US" altLang="en-US" sz="2800" dirty="0">
                <a:latin typeface="Courier New" panose="02070309020205020404" pitchFamily="49" charset="0"/>
                <a:cs typeface="Courier New" panose="02070309020205020404" pitchFamily="49" charset="0"/>
              </a:rPr>
              <a:t>, </a:t>
            </a:r>
            <a:r>
              <a:rPr lang="en-US" altLang="en-US" sz="2800" dirty="0" err="1">
                <a:latin typeface="Courier New" panose="02070309020205020404" pitchFamily="49" charset="0"/>
                <a:cs typeface="Courier New" panose="02070309020205020404" pitchFamily="49" charset="0"/>
              </a:rPr>
              <a:t>Bd</a:t>
            </a:r>
            <a:r>
              <a:rPr lang="en-US" altLang="en-US" sz="2800" dirty="0">
                <a:latin typeface="Courier New" panose="02070309020205020404" pitchFamily="49" charset="0"/>
                <a:cs typeface="Courier New" panose="02070309020205020404" pitchFamily="49" charset="0"/>
              </a:rPr>
              <a:t>, </a:t>
            </a:r>
            <a:r>
              <a:rPr lang="en-US" altLang="en-US" sz="2800" dirty="0" err="1">
                <a:latin typeface="Courier New" panose="02070309020205020404" pitchFamily="49" charset="0"/>
                <a:cs typeface="Courier New" panose="02070309020205020404" pitchFamily="49" charset="0"/>
              </a:rPr>
              <a:t>Addr</a:t>
            </a:r>
            <a:r>
              <a:rPr lang="en-US" altLang="en-US" sz="2800" dirty="0">
                <a:latin typeface="Courier New" panose="02070309020205020404" pitchFamily="49" charset="0"/>
                <a:cs typeface="Courier New" panose="02070309020205020404" pitchFamily="49" charset="0"/>
              </a:rPr>
              <a:t>, Sex, Sal, </a:t>
            </a:r>
            <a:r>
              <a:rPr lang="en-US" altLang="en-US" sz="2800" dirty="0" err="1">
                <a:latin typeface="Courier New" panose="02070309020205020404" pitchFamily="49" charset="0"/>
                <a:cs typeface="Courier New" panose="02070309020205020404" pitchFamily="49" charset="0"/>
              </a:rPr>
              <a:t>Sssn</a:t>
            </a:r>
            <a:r>
              <a:rPr lang="en-US" altLang="en-US" sz="2800" dirty="0">
                <a:latin typeface="Courier New" panose="02070309020205020404" pitchFamily="49" charset="0"/>
                <a:cs typeface="Courier New" panose="02070309020205020404" pitchFamily="49" charset="0"/>
              </a:rPr>
              <a:t>, </a:t>
            </a:r>
            <a:r>
              <a:rPr lang="en-US" altLang="en-US" sz="2800" dirty="0" err="1">
                <a:latin typeface="Courier New" panose="02070309020205020404" pitchFamily="49" charset="0"/>
                <a:cs typeface="Courier New" panose="02070309020205020404" pitchFamily="49" charset="0"/>
              </a:rPr>
              <a:t>Dno</a:t>
            </a:r>
            <a:r>
              <a:rPr lang="en-US" altLang="en-US" sz="2800" dirty="0">
                <a:latin typeface="Courier New" panose="02070309020205020404" pitchFamily="49" charset="0"/>
                <a:cs typeface="Courier New" panose="02070309020205020404" pitchFamily="49" charset="0"/>
              </a:rPr>
              <a:t>)</a:t>
            </a:r>
          </a:p>
          <a:p>
            <a:pPr lvl="1">
              <a:defRPr/>
            </a:pPr>
            <a:r>
              <a:rPr lang="en-US" altLang="en-US" sz="2800" dirty="0">
                <a:cs typeface="Courier New" panose="02070309020205020404" pitchFamily="49" charset="0"/>
              </a:rPr>
              <a:t>Note that the relation EMPLOYEE now has a variable name E which corresponds to a tuple variable</a:t>
            </a:r>
          </a:p>
          <a:p>
            <a:pPr lvl="1">
              <a:defRPr/>
            </a:pPr>
            <a:r>
              <a:rPr lang="en-US" altLang="en-US" sz="2800" dirty="0">
                <a:cs typeface="Courier New" panose="02070309020205020404" pitchFamily="49" charset="0"/>
              </a:rPr>
              <a:t>The “AS” may be dropped in most SQL implementations</a:t>
            </a:r>
          </a:p>
          <a:p>
            <a:pPr>
              <a:defRPr/>
            </a:pPr>
            <a:endParaRPr lang="en-US" dirty="0"/>
          </a:p>
        </p:txBody>
      </p:sp>
      <p:sp>
        <p:nvSpPr>
          <p:cNvPr id="53252" name="Slide Number Placeholder 3">
            <a:extLst>
              <a:ext uri="{FF2B5EF4-FFF2-40B4-BE49-F238E27FC236}">
                <a16:creationId xmlns:a16="http://schemas.microsoft.com/office/drawing/2014/main" id="{1F0C242F-63D9-63F1-B9A1-8A3B77E68B5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a:t>
            </a:r>
            <a:fld id="{EF920985-999C-0D49-A5C3-6AA45E09429C}" type="slidenum">
              <a:rPr lang="en-US" altLang="en-US" sz="1400">
                <a:solidFill>
                  <a:srgbClr val="990033"/>
                </a:solidFill>
              </a:rPr>
              <a:pPr>
                <a:spcBef>
                  <a:spcPct val="0"/>
                </a:spcBef>
                <a:buClrTx/>
                <a:buSzTx/>
                <a:buFontTx/>
                <a:buNone/>
              </a:pPr>
              <a:t>42</a:t>
            </a:fld>
            <a:endParaRPr lang="en-CA" altLang="en-US" sz="1400">
              <a:solidFill>
                <a:srgbClr val="990033"/>
              </a:solidFill>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5FAEA494-7A0E-6904-25CC-190FB88275F6}"/>
              </a:ext>
            </a:extLst>
          </p:cNvPr>
          <p:cNvSpPr>
            <a:spLocks noGrp="1"/>
          </p:cNvSpPr>
          <p:nvPr>
            <p:ph type="title"/>
          </p:nvPr>
        </p:nvSpPr>
        <p:spPr/>
        <p:txBody>
          <a:bodyPr/>
          <a:lstStyle/>
          <a:p>
            <a:r>
              <a:rPr lang="en-US" altLang="en-US">
                <a:ea typeface="ＭＳ Ｐゴシック" panose="020B0600070205080204" pitchFamily="34" charset="-128"/>
              </a:rPr>
              <a:t>Unspecified WHERE Clause</a:t>
            </a:r>
            <a:br>
              <a:rPr lang="en-US" altLang="en-US">
                <a:ea typeface="ＭＳ Ｐゴシック" panose="020B0600070205080204" pitchFamily="34" charset="-128"/>
              </a:rPr>
            </a:br>
            <a:r>
              <a:rPr lang="en-US" altLang="en-US">
                <a:ea typeface="ＭＳ Ｐゴシック" panose="020B0600070205080204" pitchFamily="34" charset="-128"/>
              </a:rPr>
              <a:t>and Use of the Asterisk</a:t>
            </a:r>
          </a:p>
        </p:txBody>
      </p:sp>
      <p:sp>
        <p:nvSpPr>
          <p:cNvPr id="54275" name="Content Placeholder 2">
            <a:extLst>
              <a:ext uri="{FF2B5EF4-FFF2-40B4-BE49-F238E27FC236}">
                <a16:creationId xmlns:a16="http://schemas.microsoft.com/office/drawing/2014/main" id="{43292A8F-7B41-3221-0492-A0C5EB9F29DF}"/>
              </a:ext>
            </a:extLst>
          </p:cNvPr>
          <p:cNvSpPr>
            <a:spLocks noGrp="1"/>
          </p:cNvSpPr>
          <p:nvPr>
            <p:ph idx="1"/>
          </p:nvPr>
        </p:nvSpPr>
        <p:spPr/>
        <p:txBody>
          <a:bodyPr/>
          <a:lstStyle/>
          <a:p>
            <a:r>
              <a:rPr lang="en-US" altLang="en-US" dirty="0">
                <a:ea typeface="ＭＳ Ｐゴシック" panose="020B0600070205080204" pitchFamily="34" charset="-128"/>
              </a:rPr>
              <a:t>Missing </a:t>
            </a:r>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WHERE </a:t>
            </a:r>
            <a:r>
              <a:rPr lang="en-US" altLang="en-US" dirty="0">
                <a:ea typeface="ＭＳ Ｐゴシック" panose="020B0600070205080204" pitchFamily="34" charset="-128"/>
              </a:rPr>
              <a:t>clause </a:t>
            </a:r>
          </a:p>
          <a:p>
            <a:pPr lvl="1"/>
            <a:r>
              <a:rPr lang="en-US" altLang="en-US" dirty="0">
                <a:ea typeface="ＭＳ Ｐゴシック" panose="020B0600070205080204" pitchFamily="34" charset="-128"/>
              </a:rPr>
              <a:t>Indicates no condition on tuple selection</a:t>
            </a:r>
          </a:p>
          <a:p>
            <a:r>
              <a:rPr lang="en-US" altLang="en-US" dirty="0">
                <a:ea typeface="ＭＳ Ｐゴシック" panose="020B0600070205080204" pitchFamily="34" charset="-128"/>
                <a:cs typeface="Courier New" panose="02070309020205020404" pitchFamily="49" charset="0"/>
              </a:rPr>
              <a:t>Effect is a </a:t>
            </a:r>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CROSS PRODUCT</a:t>
            </a:r>
          </a:p>
          <a:p>
            <a:pPr lvl="1"/>
            <a:r>
              <a:rPr lang="en-US" altLang="en-US" dirty="0">
                <a:ea typeface="ＭＳ Ｐゴシック" panose="020B0600070205080204" pitchFamily="34" charset="-128"/>
              </a:rPr>
              <a:t>Result is all possible tuple combinations (or the Algebra operation of Cartesian Product– see Ch.8) result </a:t>
            </a:r>
          </a:p>
        </p:txBody>
      </p:sp>
      <p:sp>
        <p:nvSpPr>
          <p:cNvPr id="54277" name="Slide Number Placeholder 3">
            <a:extLst>
              <a:ext uri="{FF2B5EF4-FFF2-40B4-BE49-F238E27FC236}">
                <a16:creationId xmlns:a16="http://schemas.microsoft.com/office/drawing/2014/main" id="{C1F49978-29D8-3F87-D189-3D43E1868F8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6- 36</a:t>
            </a:r>
            <a:endParaRPr lang="en-CA" altLang="en-US" sz="1400">
              <a:solidFill>
                <a:srgbClr val="990033"/>
              </a:solidFill>
            </a:endParaRPr>
          </a:p>
        </p:txBody>
      </p:sp>
      <p:pic>
        <p:nvPicPr>
          <p:cNvPr id="3" name="Picture 2" descr="A close-up of a sign&#10;&#10;Description automatically generated">
            <a:extLst>
              <a:ext uri="{FF2B5EF4-FFF2-40B4-BE49-F238E27FC236}">
                <a16:creationId xmlns:a16="http://schemas.microsoft.com/office/drawing/2014/main" id="{8979F5D6-E2FB-010E-02D2-F075AD97D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4495800"/>
            <a:ext cx="6565900" cy="1752600"/>
          </a:xfrm>
          <a:prstGeom prst="rect">
            <a:avLst/>
          </a:prstGeom>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0B3AF-B8D8-739C-A54F-B5DBDF9A53E5}"/>
              </a:ext>
            </a:extLst>
          </p:cNvPr>
          <p:cNvSpPr>
            <a:spLocks noGrp="1"/>
          </p:cNvSpPr>
          <p:nvPr>
            <p:ph type="title"/>
          </p:nvPr>
        </p:nvSpPr>
        <p:spPr/>
        <p:txBody>
          <a:bodyPr/>
          <a:lstStyle/>
          <a:p>
            <a:r>
              <a:rPr lang="en-TR" dirty="0"/>
              <a:t>Employee X Department</a:t>
            </a:r>
          </a:p>
        </p:txBody>
      </p:sp>
      <p:pic>
        <p:nvPicPr>
          <p:cNvPr id="6" name="Content Placeholder 5" descr="A table of numbers and text&#10;&#10;Description automatically generated">
            <a:extLst>
              <a:ext uri="{FF2B5EF4-FFF2-40B4-BE49-F238E27FC236}">
                <a16:creationId xmlns:a16="http://schemas.microsoft.com/office/drawing/2014/main" id="{D41F423D-2D84-E5C1-A534-FCD7577E82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62600" y="76200"/>
            <a:ext cx="2286000" cy="6561810"/>
          </a:xfrm>
        </p:spPr>
      </p:pic>
      <p:sp>
        <p:nvSpPr>
          <p:cNvPr id="4" name="Slide Number Placeholder 3">
            <a:extLst>
              <a:ext uri="{FF2B5EF4-FFF2-40B4-BE49-F238E27FC236}">
                <a16:creationId xmlns:a16="http://schemas.microsoft.com/office/drawing/2014/main" id="{C709133B-390A-0821-D1C1-0EBE0A94D7DC}"/>
              </a:ext>
            </a:extLst>
          </p:cNvPr>
          <p:cNvSpPr>
            <a:spLocks noGrp="1"/>
          </p:cNvSpPr>
          <p:nvPr>
            <p:ph type="sldNum" sz="quarter" idx="10"/>
          </p:nvPr>
        </p:nvSpPr>
        <p:spPr/>
        <p:txBody>
          <a:bodyPr/>
          <a:lstStyle/>
          <a:p>
            <a:r>
              <a:rPr lang="en-US" altLang="en-US"/>
              <a:t>Slide 6- </a:t>
            </a:r>
            <a:fld id="{2E9894A3-0E42-114A-9F53-832939780EB3}" type="slidenum">
              <a:rPr lang="en-US" altLang="en-US" smtClean="0"/>
              <a:pPr/>
              <a:t>44</a:t>
            </a:fld>
            <a:endParaRPr lang="en-CA" altLang="en-US"/>
          </a:p>
        </p:txBody>
      </p:sp>
    </p:spTree>
    <p:extLst>
      <p:ext uri="{BB962C8B-B14F-4D97-AF65-F5344CB8AC3E}">
        <p14:creationId xmlns:p14="http://schemas.microsoft.com/office/powerpoint/2010/main" val="221488334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6">
            <a:extLst>
              <a:ext uri="{FF2B5EF4-FFF2-40B4-BE49-F238E27FC236}">
                <a16:creationId xmlns:a16="http://schemas.microsoft.com/office/drawing/2014/main" id="{7BFB4475-A3EE-CDD5-6946-C67269BCE1E6}"/>
              </a:ext>
            </a:extLst>
          </p:cNvPr>
          <p:cNvSpPr>
            <a:spLocks noGrp="1"/>
          </p:cNvSpPr>
          <p:nvPr>
            <p:ph type="title"/>
          </p:nvPr>
        </p:nvSpPr>
        <p:spPr/>
        <p:txBody>
          <a:bodyPr/>
          <a:lstStyle/>
          <a:p>
            <a:r>
              <a:rPr lang="en-US" altLang="en-US">
                <a:ea typeface="ＭＳ Ｐゴシック" panose="020B0600070205080204" pitchFamily="34" charset="-128"/>
              </a:rPr>
              <a:t>Unspecified WHERE Clause</a:t>
            </a:r>
            <a:br>
              <a:rPr lang="en-US" altLang="en-US">
                <a:ea typeface="ＭＳ Ｐゴシック" panose="020B0600070205080204" pitchFamily="34" charset="-128"/>
              </a:rPr>
            </a:br>
            <a:r>
              <a:rPr lang="en-US" altLang="en-US">
                <a:ea typeface="ＭＳ Ｐゴシック" panose="020B0600070205080204" pitchFamily="34" charset="-128"/>
              </a:rPr>
              <a:t>and Use of the Asterisk (cont’d.)</a:t>
            </a:r>
          </a:p>
        </p:txBody>
      </p:sp>
      <p:sp>
        <p:nvSpPr>
          <p:cNvPr id="55299" name="Content Placeholder 2">
            <a:extLst>
              <a:ext uri="{FF2B5EF4-FFF2-40B4-BE49-F238E27FC236}">
                <a16:creationId xmlns:a16="http://schemas.microsoft.com/office/drawing/2014/main" id="{EEAF9B85-6DAC-0409-4C1D-F38A1EEA28E4}"/>
              </a:ext>
            </a:extLst>
          </p:cNvPr>
          <p:cNvSpPr>
            <a:spLocks noGrp="1"/>
          </p:cNvSpPr>
          <p:nvPr>
            <p:ph idx="1"/>
          </p:nvPr>
        </p:nvSpPr>
        <p:spPr/>
        <p:txBody>
          <a:bodyPr/>
          <a:lstStyle/>
          <a:p>
            <a:r>
              <a:rPr lang="en-US" altLang="en-US" dirty="0">
                <a:ea typeface="ＭＳ Ｐゴシック" panose="020B0600070205080204" pitchFamily="34" charset="-128"/>
              </a:rPr>
              <a:t>Specify an asterisk (*)</a:t>
            </a:r>
          </a:p>
          <a:p>
            <a:pPr lvl="1"/>
            <a:r>
              <a:rPr lang="en-US" altLang="en-US" dirty="0">
                <a:ea typeface="ＭＳ Ｐゴシック" panose="020B0600070205080204" pitchFamily="34" charset="-128"/>
              </a:rPr>
              <a:t>Retrieve all the attribute values of the selected tuples</a:t>
            </a:r>
          </a:p>
          <a:p>
            <a:pPr lvl="1"/>
            <a:r>
              <a:rPr lang="en-US" altLang="en-US" dirty="0">
                <a:ea typeface="ＭＳ Ｐゴシック" panose="020B0600070205080204" pitchFamily="34" charset="-128"/>
              </a:rPr>
              <a:t>The * can be prefixed by the relation name; e.g., EMPLOYEE * (all attributes of EMPLOYEE)</a:t>
            </a:r>
          </a:p>
          <a:p>
            <a:pPr lvl="1"/>
            <a:endParaRPr lang="en-US" altLang="en-US" dirty="0">
              <a:ea typeface="ＭＳ Ｐゴシック" panose="020B0600070205080204" pitchFamily="34" charset="-128"/>
            </a:endParaRPr>
          </a:p>
        </p:txBody>
      </p:sp>
      <p:sp>
        <p:nvSpPr>
          <p:cNvPr id="55301" name="Slide Number Placeholder 3">
            <a:extLst>
              <a:ext uri="{FF2B5EF4-FFF2-40B4-BE49-F238E27FC236}">
                <a16:creationId xmlns:a16="http://schemas.microsoft.com/office/drawing/2014/main" id="{AE639289-3B2B-2BE8-E219-8192E6EAA10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6- 37</a:t>
            </a:r>
            <a:endParaRPr lang="en-CA" altLang="en-US" sz="1400">
              <a:solidFill>
                <a:srgbClr val="990033"/>
              </a:solidFill>
            </a:endParaRPr>
          </a:p>
        </p:txBody>
      </p:sp>
      <p:pic>
        <p:nvPicPr>
          <p:cNvPr id="3" name="Picture 2" descr="A close-up of a white background&#10;&#10;Description automatically generated">
            <a:extLst>
              <a:ext uri="{FF2B5EF4-FFF2-40B4-BE49-F238E27FC236}">
                <a16:creationId xmlns:a16="http://schemas.microsoft.com/office/drawing/2014/main" id="{AC7F91C1-3B19-3B91-264A-989230545A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8556" y="3895538"/>
            <a:ext cx="6477000" cy="2733862"/>
          </a:xfrm>
          <a:prstGeom prst="rect">
            <a:avLst/>
          </a:prstGeom>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AB3A0F62-AAB9-13A6-2142-F7578F9AEF78}"/>
              </a:ext>
            </a:extLst>
          </p:cNvPr>
          <p:cNvSpPr>
            <a:spLocks noGrp="1"/>
          </p:cNvSpPr>
          <p:nvPr>
            <p:ph type="title"/>
          </p:nvPr>
        </p:nvSpPr>
        <p:spPr/>
        <p:txBody>
          <a:bodyPr/>
          <a:lstStyle/>
          <a:p>
            <a:r>
              <a:rPr lang="en-US" altLang="en-US">
                <a:ea typeface="ＭＳ Ｐゴシック" panose="020B0600070205080204" pitchFamily="34" charset="-128"/>
              </a:rPr>
              <a:t>Tables as Sets in SQL</a:t>
            </a:r>
          </a:p>
        </p:txBody>
      </p:sp>
      <p:sp>
        <p:nvSpPr>
          <p:cNvPr id="56323" name="Content Placeholder 2">
            <a:extLst>
              <a:ext uri="{FF2B5EF4-FFF2-40B4-BE49-F238E27FC236}">
                <a16:creationId xmlns:a16="http://schemas.microsoft.com/office/drawing/2014/main" id="{498DC396-2947-71C1-C78C-6E1170B9CFA7}"/>
              </a:ext>
            </a:extLst>
          </p:cNvPr>
          <p:cNvSpPr>
            <a:spLocks noGrp="1"/>
          </p:cNvSpPr>
          <p:nvPr>
            <p:ph idx="1"/>
          </p:nvPr>
        </p:nvSpPr>
        <p:spPr/>
        <p:txBody>
          <a:bodyPr/>
          <a:lstStyle/>
          <a:p>
            <a:r>
              <a:rPr lang="en-US" altLang="en-US" sz="2400">
                <a:ea typeface="ＭＳ Ｐゴシック" panose="020B0600070205080204" pitchFamily="34" charset="-128"/>
              </a:rPr>
              <a:t>SQL does not automatically eliminate duplicate tuples in query results </a:t>
            </a:r>
          </a:p>
          <a:p>
            <a:r>
              <a:rPr lang="en-US" altLang="en-US" sz="2400">
                <a:ea typeface="ＭＳ Ｐゴシック" panose="020B0600070205080204" pitchFamily="34" charset="-128"/>
              </a:rPr>
              <a:t>For aggregate operations (See sec 7.1.7) duplicates must be accounted for</a:t>
            </a:r>
          </a:p>
          <a:p>
            <a:r>
              <a:rPr lang="en-US" altLang="en-US" sz="2400">
                <a:ea typeface="ＭＳ Ｐゴシック" panose="020B0600070205080204" pitchFamily="34" charset="-128"/>
              </a:rPr>
              <a:t>Use the keyword </a:t>
            </a:r>
            <a:r>
              <a:rPr lang="en-US" altLang="en-US" sz="2400" b="1">
                <a:latin typeface="Courier New" panose="02070309020205020404" pitchFamily="49" charset="0"/>
                <a:ea typeface="ＭＳ Ｐゴシック" panose="020B0600070205080204" pitchFamily="34" charset="-128"/>
                <a:cs typeface="Courier New" panose="02070309020205020404" pitchFamily="49" charset="0"/>
              </a:rPr>
              <a:t>DISTINCT</a:t>
            </a:r>
            <a:r>
              <a:rPr lang="en-US" altLang="en-US" sz="2400">
                <a:ea typeface="ＭＳ Ｐゴシック" panose="020B0600070205080204" pitchFamily="34" charset="-128"/>
              </a:rPr>
              <a:t> in the </a:t>
            </a:r>
            <a:r>
              <a:rPr lang="en-US" altLang="en-US" sz="2400">
                <a:latin typeface="Courier New" panose="02070309020205020404" pitchFamily="49" charset="0"/>
                <a:ea typeface="ＭＳ Ｐゴシック" panose="020B0600070205080204" pitchFamily="34" charset="-128"/>
                <a:cs typeface="Courier New" panose="02070309020205020404" pitchFamily="49" charset="0"/>
              </a:rPr>
              <a:t>SELECT</a:t>
            </a:r>
            <a:r>
              <a:rPr lang="en-US" altLang="en-US" sz="2400">
                <a:ea typeface="ＭＳ Ｐゴシック" panose="020B0600070205080204" pitchFamily="34" charset="-128"/>
              </a:rPr>
              <a:t> clause</a:t>
            </a:r>
          </a:p>
          <a:p>
            <a:pPr lvl="1"/>
            <a:r>
              <a:rPr lang="en-US" altLang="en-US">
                <a:ea typeface="ＭＳ Ｐゴシック" panose="020B0600070205080204" pitchFamily="34" charset="-128"/>
              </a:rPr>
              <a:t>Only distinct tuples should remain in the result</a:t>
            </a:r>
          </a:p>
        </p:txBody>
      </p:sp>
      <p:sp>
        <p:nvSpPr>
          <p:cNvPr id="56325" name="Slide Number Placeholder 3">
            <a:extLst>
              <a:ext uri="{FF2B5EF4-FFF2-40B4-BE49-F238E27FC236}">
                <a16:creationId xmlns:a16="http://schemas.microsoft.com/office/drawing/2014/main" id="{97265112-3AE9-1CDF-5660-915F2F9D486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6- 38</a:t>
            </a:r>
            <a:endParaRPr lang="en-CA" altLang="en-US" sz="1400">
              <a:solidFill>
                <a:srgbClr val="990033"/>
              </a:solidFill>
            </a:endParaRPr>
          </a:p>
        </p:txBody>
      </p:sp>
      <p:pic>
        <p:nvPicPr>
          <p:cNvPr id="3" name="Picture 2" descr="A table of numbers and a number&#10;&#10;Description automatically generated with medium confidence">
            <a:extLst>
              <a:ext uri="{FF2B5EF4-FFF2-40B4-BE49-F238E27FC236}">
                <a16:creationId xmlns:a16="http://schemas.microsoft.com/office/drawing/2014/main" id="{1A37A096-0CE7-0516-FFE1-FEF94438CE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6222" y="4572000"/>
            <a:ext cx="2740378" cy="2274780"/>
          </a:xfrm>
          <a:prstGeom prst="rect">
            <a:avLst/>
          </a:prstGeom>
        </p:spPr>
      </p:pic>
      <p:pic>
        <p:nvPicPr>
          <p:cNvPr id="4" name="Picture 3" descr="A group of black text&#10;&#10;Description automatically generated">
            <a:extLst>
              <a:ext uri="{FF2B5EF4-FFF2-40B4-BE49-F238E27FC236}">
                <a16:creationId xmlns:a16="http://schemas.microsoft.com/office/drawing/2014/main" id="{C8FDC977-61A0-CCA3-A9C2-41279C323F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724400"/>
            <a:ext cx="3810000" cy="1270000"/>
          </a:xfrm>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5">
            <a:extLst>
              <a:ext uri="{FF2B5EF4-FFF2-40B4-BE49-F238E27FC236}">
                <a16:creationId xmlns:a16="http://schemas.microsoft.com/office/drawing/2014/main" id="{E8B97337-8239-EA21-E701-80654EA9DCA5}"/>
              </a:ext>
            </a:extLst>
          </p:cNvPr>
          <p:cNvSpPr>
            <a:spLocks noGrp="1"/>
          </p:cNvSpPr>
          <p:nvPr>
            <p:ph type="title"/>
          </p:nvPr>
        </p:nvSpPr>
        <p:spPr/>
        <p:txBody>
          <a:bodyPr/>
          <a:lstStyle/>
          <a:p>
            <a:r>
              <a:rPr lang="en-US" altLang="en-US" dirty="0">
                <a:ea typeface="ＭＳ Ｐゴシック" panose="020B0600070205080204" pitchFamily="34" charset="-128"/>
              </a:rPr>
              <a:t>Tables as Sets in SQL (cont’d.)</a:t>
            </a:r>
          </a:p>
        </p:txBody>
      </p:sp>
      <p:sp>
        <p:nvSpPr>
          <p:cNvPr id="57347" name="Content Placeholder 2">
            <a:extLst>
              <a:ext uri="{FF2B5EF4-FFF2-40B4-BE49-F238E27FC236}">
                <a16:creationId xmlns:a16="http://schemas.microsoft.com/office/drawing/2014/main" id="{0A8B0811-14A3-168F-57B8-CBB50E51C4CB}"/>
              </a:ext>
            </a:extLst>
          </p:cNvPr>
          <p:cNvSpPr>
            <a:spLocks noGrp="1"/>
          </p:cNvSpPr>
          <p:nvPr>
            <p:ph idx="1"/>
          </p:nvPr>
        </p:nvSpPr>
        <p:spPr/>
        <p:txBody>
          <a:bodyPr/>
          <a:lstStyle/>
          <a:p>
            <a:r>
              <a:rPr lang="en-US" altLang="en-US" dirty="0">
                <a:ea typeface="ＭＳ Ｐゴシック" panose="020B0600070205080204" pitchFamily="34" charset="-128"/>
              </a:rPr>
              <a:t>Set operations</a:t>
            </a:r>
          </a:p>
          <a:p>
            <a:pPr lvl="1"/>
            <a:r>
              <a:rPr lang="en-US" altLang="en-US" b="1" dirty="0">
                <a:latin typeface="Courier New" panose="02070309020205020404" pitchFamily="49" charset="0"/>
                <a:ea typeface="ＭＳ Ｐゴシック" panose="020B0600070205080204" pitchFamily="34" charset="-128"/>
                <a:cs typeface="Courier New" panose="02070309020205020404" pitchFamily="49" charset="0"/>
              </a:rPr>
              <a:t>UNION</a:t>
            </a:r>
            <a:r>
              <a:rPr lang="en-US" altLang="en-US" dirty="0">
                <a:ea typeface="ＭＳ Ｐゴシック" panose="020B0600070205080204" pitchFamily="34" charset="-128"/>
              </a:rPr>
              <a:t>, </a:t>
            </a:r>
            <a:r>
              <a:rPr lang="en-US" altLang="en-US" b="1" dirty="0">
                <a:latin typeface="Courier New" panose="02070309020205020404" pitchFamily="49" charset="0"/>
                <a:ea typeface="ＭＳ Ｐゴシック" panose="020B0600070205080204" pitchFamily="34" charset="-128"/>
                <a:cs typeface="Courier New" panose="02070309020205020404" pitchFamily="49" charset="0"/>
              </a:rPr>
              <a:t>EXCEPT</a:t>
            </a:r>
            <a:r>
              <a:rPr lang="en-US" altLang="en-US" dirty="0">
                <a:ea typeface="ＭＳ Ｐゴシック" panose="020B0600070205080204" pitchFamily="34" charset="-128"/>
              </a:rPr>
              <a:t> (difference), </a:t>
            </a:r>
            <a:r>
              <a:rPr lang="en-US" altLang="en-US" b="1" dirty="0">
                <a:latin typeface="Courier New" panose="02070309020205020404" pitchFamily="49" charset="0"/>
                <a:ea typeface="ＭＳ Ｐゴシック" panose="020B0600070205080204" pitchFamily="34" charset="-128"/>
                <a:cs typeface="Courier New" panose="02070309020205020404" pitchFamily="49" charset="0"/>
              </a:rPr>
              <a:t>INTERSECT</a:t>
            </a:r>
          </a:p>
          <a:p>
            <a:pPr lvl="1"/>
            <a:r>
              <a:rPr lang="en-US" altLang="en-US" dirty="0">
                <a:ea typeface="ＭＳ Ｐゴシック" panose="020B0600070205080204" pitchFamily="34" charset="-128"/>
              </a:rPr>
              <a:t>Type compatibility is needed for these operations to be valid</a:t>
            </a:r>
          </a:p>
        </p:txBody>
      </p:sp>
      <p:sp>
        <p:nvSpPr>
          <p:cNvPr id="57349" name="Slide Number Placeholder 3">
            <a:extLst>
              <a:ext uri="{FF2B5EF4-FFF2-40B4-BE49-F238E27FC236}">
                <a16:creationId xmlns:a16="http://schemas.microsoft.com/office/drawing/2014/main" id="{5317A4E1-3F10-E2AA-41A2-483F7D6AA4C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6- 39</a:t>
            </a:r>
            <a:endParaRPr lang="en-CA" altLang="en-US" sz="1400">
              <a:solidFill>
                <a:srgbClr val="990033"/>
              </a:solidFill>
            </a:endParaRPr>
          </a:p>
        </p:txBody>
      </p:sp>
      <p:pic>
        <p:nvPicPr>
          <p:cNvPr id="3" name="Picture 2" descr="A black text with white text&#10;&#10;Description automatically generated">
            <a:extLst>
              <a:ext uri="{FF2B5EF4-FFF2-40B4-BE49-F238E27FC236}">
                <a16:creationId xmlns:a16="http://schemas.microsoft.com/office/drawing/2014/main" id="{0C697DA1-5E49-70EC-BD67-0EE397BA5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6656" y="3551802"/>
            <a:ext cx="6400800" cy="2848998"/>
          </a:xfrm>
          <a:prstGeom prst="rect">
            <a:avLst/>
          </a:prstGeom>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E6088-45AF-2F9B-084E-484D728B80B2}"/>
              </a:ext>
            </a:extLst>
          </p:cNvPr>
          <p:cNvSpPr>
            <a:spLocks noGrp="1"/>
          </p:cNvSpPr>
          <p:nvPr>
            <p:ph type="title"/>
          </p:nvPr>
        </p:nvSpPr>
        <p:spPr/>
        <p:txBody>
          <a:bodyPr/>
          <a:lstStyle/>
          <a:p>
            <a:r>
              <a:rPr lang="en-US" altLang="en-US" b="1" dirty="0">
                <a:latin typeface="Courier New" panose="02070309020205020404" pitchFamily="49" charset="0"/>
                <a:ea typeface="ＭＳ Ｐゴシック" panose="020B0600070205080204" pitchFamily="34" charset="-128"/>
                <a:cs typeface="Courier New" panose="02070309020205020404" pitchFamily="49" charset="0"/>
              </a:rPr>
              <a:t>UNION</a:t>
            </a:r>
            <a:r>
              <a:rPr lang="en-US" altLang="en-US" dirty="0">
                <a:ea typeface="ＭＳ Ｐゴシック" panose="020B0600070205080204" pitchFamily="34" charset="-128"/>
              </a:rPr>
              <a:t>, </a:t>
            </a:r>
            <a:r>
              <a:rPr lang="en-US" altLang="en-US" b="1" dirty="0">
                <a:latin typeface="Courier New" panose="02070309020205020404" pitchFamily="49" charset="0"/>
                <a:ea typeface="ＭＳ Ｐゴシック" panose="020B0600070205080204" pitchFamily="34" charset="-128"/>
                <a:cs typeface="Courier New" panose="02070309020205020404" pitchFamily="49" charset="0"/>
              </a:rPr>
              <a:t>EXCEPT</a:t>
            </a:r>
            <a:r>
              <a:rPr lang="en-US" altLang="en-US" dirty="0">
                <a:ea typeface="ＭＳ Ｐゴシック" panose="020B0600070205080204" pitchFamily="34" charset="-128"/>
              </a:rPr>
              <a:t> (difference), </a:t>
            </a:r>
            <a:r>
              <a:rPr lang="en-US" altLang="en-US" b="1" dirty="0">
                <a:latin typeface="Courier New" panose="02070309020205020404" pitchFamily="49" charset="0"/>
                <a:ea typeface="ＭＳ Ｐゴシック" panose="020B0600070205080204" pitchFamily="34" charset="-128"/>
                <a:cs typeface="Courier New" panose="02070309020205020404" pitchFamily="49" charset="0"/>
              </a:rPr>
              <a:t>INTERSECT</a:t>
            </a:r>
            <a:endParaRPr lang="en-TR" dirty="0"/>
          </a:p>
        </p:txBody>
      </p:sp>
      <p:sp>
        <p:nvSpPr>
          <p:cNvPr id="3" name="Content Placeholder 2">
            <a:extLst>
              <a:ext uri="{FF2B5EF4-FFF2-40B4-BE49-F238E27FC236}">
                <a16:creationId xmlns:a16="http://schemas.microsoft.com/office/drawing/2014/main" id="{4E98C544-E8BA-FA04-070D-6A2885218FA5}"/>
              </a:ext>
            </a:extLst>
          </p:cNvPr>
          <p:cNvSpPr>
            <a:spLocks noGrp="1"/>
          </p:cNvSpPr>
          <p:nvPr>
            <p:ph idx="1"/>
          </p:nvPr>
        </p:nvSpPr>
        <p:spPr/>
        <p:txBody>
          <a:bodyPr/>
          <a:lstStyle/>
          <a:p>
            <a:r>
              <a:rPr lang="en-US" dirty="0">
                <a:solidFill>
                  <a:srgbClr val="181617"/>
                </a:solidFill>
                <a:effectLst/>
                <a:latin typeface="Helvetica" pitchFamily="2" charset="0"/>
              </a:rPr>
              <a:t>There are set union (UNION), </a:t>
            </a:r>
            <a:r>
              <a:rPr lang="en-US" dirty="0">
                <a:solidFill>
                  <a:srgbClr val="181617"/>
                </a:solidFill>
                <a:effectLst/>
                <a:highlight>
                  <a:srgbClr val="FFFF00"/>
                </a:highlight>
                <a:latin typeface="Helvetica" pitchFamily="2" charset="0"/>
              </a:rPr>
              <a:t>set</a:t>
            </a:r>
            <a:r>
              <a:rPr lang="en-US" dirty="0">
                <a:solidFill>
                  <a:srgbClr val="181617"/>
                </a:solidFill>
                <a:effectLst/>
                <a:latin typeface="Helvetica" pitchFamily="2" charset="0"/>
              </a:rPr>
              <a:t> difference (EXCEPT), and set intersection (INTERSECT) operations.</a:t>
            </a:r>
          </a:p>
          <a:p>
            <a:r>
              <a:rPr lang="en-US" dirty="0">
                <a:solidFill>
                  <a:srgbClr val="181617"/>
                </a:solidFill>
                <a:effectLst/>
                <a:latin typeface="Helvetica" pitchFamily="2" charset="0"/>
              </a:rPr>
              <a:t>The relations resulting from these set operations are sets of tuples; that is, </a:t>
            </a:r>
            <a:r>
              <a:rPr lang="en-US" dirty="0">
                <a:solidFill>
                  <a:srgbClr val="181617"/>
                </a:solidFill>
                <a:effectLst/>
                <a:highlight>
                  <a:srgbClr val="FFFF00"/>
                </a:highlight>
                <a:latin typeface="Helvetica" pitchFamily="2" charset="0"/>
              </a:rPr>
              <a:t>duplicate</a:t>
            </a:r>
            <a:r>
              <a:rPr lang="en-US" dirty="0">
                <a:solidFill>
                  <a:srgbClr val="181617"/>
                </a:solidFill>
                <a:effectLst/>
                <a:latin typeface="Helvetica" pitchFamily="2" charset="0"/>
              </a:rPr>
              <a:t> tuples are </a:t>
            </a:r>
            <a:r>
              <a:rPr lang="en-US" dirty="0">
                <a:solidFill>
                  <a:srgbClr val="181617"/>
                </a:solidFill>
                <a:effectLst/>
                <a:highlight>
                  <a:srgbClr val="FFFF00"/>
                </a:highlight>
                <a:latin typeface="Helvetica" pitchFamily="2" charset="0"/>
              </a:rPr>
              <a:t>eliminated</a:t>
            </a:r>
            <a:r>
              <a:rPr lang="en-US" dirty="0">
                <a:solidFill>
                  <a:srgbClr val="181617"/>
                </a:solidFill>
                <a:effectLst/>
                <a:latin typeface="Helvetica" pitchFamily="2" charset="0"/>
              </a:rPr>
              <a:t> from the result</a:t>
            </a:r>
          </a:p>
          <a:p>
            <a:r>
              <a:rPr lang="en-US" dirty="0">
                <a:solidFill>
                  <a:srgbClr val="181617"/>
                </a:solidFill>
                <a:effectLst/>
                <a:latin typeface="Helvetica" pitchFamily="2" charset="0"/>
              </a:rPr>
              <a:t>Type Compatibility: Make sure that the two relations on which we apply the operation have the </a:t>
            </a:r>
            <a:r>
              <a:rPr lang="en-US" dirty="0">
                <a:solidFill>
                  <a:srgbClr val="181617"/>
                </a:solidFill>
                <a:effectLst/>
                <a:highlight>
                  <a:srgbClr val="FFFF00"/>
                </a:highlight>
                <a:latin typeface="Helvetica" pitchFamily="2" charset="0"/>
              </a:rPr>
              <a:t>same attributes </a:t>
            </a:r>
            <a:r>
              <a:rPr lang="en-US" dirty="0">
                <a:solidFill>
                  <a:srgbClr val="181617"/>
                </a:solidFill>
                <a:effectLst/>
                <a:latin typeface="Helvetica" pitchFamily="2" charset="0"/>
              </a:rPr>
              <a:t>and that the attributes appear in the </a:t>
            </a:r>
            <a:r>
              <a:rPr lang="en-US" dirty="0">
                <a:solidFill>
                  <a:srgbClr val="181617"/>
                </a:solidFill>
                <a:effectLst/>
                <a:highlight>
                  <a:srgbClr val="FFFF00"/>
                </a:highlight>
                <a:latin typeface="Helvetica" pitchFamily="2" charset="0"/>
              </a:rPr>
              <a:t>same order </a:t>
            </a:r>
            <a:r>
              <a:rPr lang="en-US" dirty="0">
                <a:solidFill>
                  <a:srgbClr val="181617"/>
                </a:solidFill>
                <a:effectLst/>
                <a:latin typeface="Helvetica" pitchFamily="2" charset="0"/>
              </a:rPr>
              <a:t>in both relations</a:t>
            </a:r>
          </a:p>
          <a:p>
            <a:endParaRPr lang="en-US" dirty="0">
              <a:solidFill>
                <a:srgbClr val="181617"/>
              </a:solidFill>
              <a:effectLst/>
              <a:latin typeface="Helvetica" pitchFamily="2" charset="0"/>
            </a:endParaRPr>
          </a:p>
          <a:p>
            <a:endParaRPr lang="en-TR" dirty="0"/>
          </a:p>
        </p:txBody>
      </p:sp>
      <p:sp>
        <p:nvSpPr>
          <p:cNvPr id="4" name="Slide Number Placeholder 3">
            <a:extLst>
              <a:ext uri="{FF2B5EF4-FFF2-40B4-BE49-F238E27FC236}">
                <a16:creationId xmlns:a16="http://schemas.microsoft.com/office/drawing/2014/main" id="{BB25C8AD-68AB-4EED-474F-26417480480A}"/>
              </a:ext>
            </a:extLst>
          </p:cNvPr>
          <p:cNvSpPr>
            <a:spLocks noGrp="1"/>
          </p:cNvSpPr>
          <p:nvPr>
            <p:ph type="sldNum" sz="quarter" idx="10"/>
          </p:nvPr>
        </p:nvSpPr>
        <p:spPr/>
        <p:txBody>
          <a:bodyPr/>
          <a:lstStyle/>
          <a:p>
            <a:r>
              <a:rPr lang="en-US" altLang="en-US"/>
              <a:t>Slide 6- </a:t>
            </a:r>
            <a:fld id="{2E9894A3-0E42-114A-9F53-832939780EB3}" type="slidenum">
              <a:rPr lang="en-US" altLang="en-US" smtClean="0"/>
              <a:pPr/>
              <a:t>48</a:t>
            </a:fld>
            <a:endParaRPr lang="en-CA" altLang="en-US"/>
          </a:p>
        </p:txBody>
      </p:sp>
    </p:spTree>
    <p:extLst>
      <p:ext uri="{BB962C8B-B14F-4D97-AF65-F5344CB8AC3E}">
        <p14:creationId xmlns:p14="http://schemas.microsoft.com/office/powerpoint/2010/main" val="250600516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2E19-6A8C-D348-A6DE-24EB698BCA5E}"/>
              </a:ext>
            </a:extLst>
          </p:cNvPr>
          <p:cNvSpPr>
            <a:spLocks noGrp="1"/>
          </p:cNvSpPr>
          <p:nvPr>
            <p:ph type="title"/>
          </p:nvPr>
        </p:nvSpPr>
        <p:spPr/>
        <p:txBody>
          <a:bodyPr/>
          <a:lstStyle/>
          <a:p>
            <a:r>
              <a:rPr lang="en-US" altLang="en-US" dirty="0">
                <a:ea typeface="ＭＳ Ｐゴシック" panose="020B0600070205080204" pitchFamily="34" charset="-128"/>
              </a:rPr>
              <a:t>Multiset Operations (ALL)</a:t>
            </a:r>
            <a:endParaRPr lang="en-TR" dirty="0"/>
          </a:p>
        </p:txBody>
      </p:sp>
      <p:sp>
        <p:nvSpPr>
          <p:cNvPr id="3" name="Content Placeholder 2">
            <a:extLst>
              <a:ext uri="{FF2B5EF4-FFF2-40B4-BE49-F238E27FC236}">
                <a16:creationId xmlns:a16="http://schemas.microsoft.com/office/drawing/2014/main" id="{2A70D7B3-FA4A-B4C5-F011-72469E59F2AD}"/>
              </a:ext>
            </a:extLst>
          </p:cNvPr>
          <p:cNvSpPr>
            <a:spLocks noGrp="1"/>
          </p:cNvSpPr>
          <p:nvPr>
            <p:ph idx="1"/>
          </p:nvPr>
        </p:nvSpPr>
        <p:spPr/>
        <p:txBody>
          <a:bodyPr/>
          <a:lstStyle/>
          <a:p>
            <a:r>
              <a:rPr lang="en-US" altLang="en-US" dirty="0">
                <a:ea typeface="ＭＳ Ｐゴシック" panose="020B0600070205080204" pitchFamily="34" charset="-128"/>
              </a:rPr>
              <a:t>Corresponding multiset operations: </a:t>
            </a:r>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UNION</a:t>
            </a:r>
            <a:r>
              <a:rPr lang="en-US" altLang="en-US" dirty="0">
                <a:ea typeface="ＭＳ Ｐゴシック" panose="020B0600070205080204" pitchFamily="34" charset="-128"/>
              </a:rPr>
              <a:t> </a:t>
            </a:r>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ALL</a:t>
            </a:r>
            <a:r>
              <a:rPr lang="en-US" altLang="en-US" dirty="0">
                <a:ea typeface="ＭＳ Ｐゴシック" panose="020B0600070205080204" pitchFamily="34" charset="-128"/>
              </a:rPr>
              <a:t>, </a:t>
            </a:r>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EXCEPT</a:t>
            </a:r>
            <a:r>
              <a:rPr lang="en-US" altLang="en-US" dirty="0">
                <a:ea typeface="ＭＳ Ｐゴシック" panose="020B0600070205080204" pitchFamily="34" charset="-128"/>
              </a:rPr>
              <a:t> </a:t>
            </a:r>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ALL</a:t>
            </a:r>
            <a:r>
              <a:rPr lang="en-US" altLang="en-US" dirty="0">
                <a:ea typeface="ＭＳ Ｐゴシック" panose="020B0600070205080204" pitchFamily="34" charset="-128"/>
              </a:rPr>
              <a:t>, </a:t>
            </a:r>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INTERSECT</a:t>
            </a:r>
            <a:r>
              <a:rPr lang="en-US" altLang="en-US" dirty="0">
                <a:ea typeface="ＭＳ Ｐゴシック" panose="020B0600070205080204" pitchFamily="34" charset="-128"/>
              </a:rPr>
              <a:t> </a:t>
            </a:r>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ALL</a:t>
            </a:r>
            <a:r>
              <a:rPr lang="en-US" altLang="en-US" dirty="0">
                <a:ea typeface="ＭＳ Ｐゴシック" panose="020B0600070205080204" pitchFamily="34" charset="-128"/>
              </a:rPr>
              <a:t>)</a:t>
            </a:r>
          </a:p>
          <a:p>
            <a:endParaRPr lang="en-TR" dirty="0"/>
          </a:p>
        </p:txBody>
      </p:sp>
      <p:sp>
        <p:nvSpPr>
          <p:cNvPr id="4" name="Slide Number Placeholder 3">
            <a:extLst>
              <a:ext uri="{FF2B5EF4-FFF2-40B4-BE49-F238E27FC236}">
                <a16:creationId xmlns:a16="http://schemas.microsoft.com/office/drawing/2014/main" id="{0975281C-30A2-A1A0-6C6B-35BDD84C1E03}"/>
              </a:ext>
            </a:extLst>
          </p:cNvPr>
          <p:cNvSpPr>
            <a:spLocks noGrp="1"/>
          </p:cNvSpPr>
          <p:nvPr>
            <p:ph type="sldNum" sz="quarter" idx="10"/>
          </p:nvPr>
        </p:nvSpPr>
        <p:spPr/>
        <p:txBody>
          <a:bodyPr/>
          <a:lstStyle/>
          <a:p>
            <a:r>
              <a:rPr lang="en-US" altLang="en-US"/>
              <a:t>Slide 6- </a:t>
            </a:r>
            <a:fld id="{2E9894A3-0E42-114A-9F53-832939780EB3}" type="slidenum">
              <a:rPr lang="en-US" altLang="en-US" smtClean="0"/>
              <a:pPr/>
              <a:t>49</a:t>
            </a:fld>
            <a:endParaRPr lang="en-CA" altLang="en-US"/>
          </a:p>
        </p:txBody>
      </p:sp>
      <p:pic>
        <p:nvPicPr>
          <p:cNvPr id="6" name="Picture 5" descr="A group of rectangular boxes with letters and numbers&#10;&#10;Description automatically generated">
            <a:extLst>
              <a:ext uri="{FF2B5EF4-FFF2-40B4-BE49-F238E27FC236}">
                <a16:creationId xmlns:a16="http://schemas.microsoft.com/office/drawing/2014/main" id="{36DDB912-6B6D-817F-1725-81DD382C2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971800"/>
            <a:ext cx="7772400" cy="2557825"/>
          </a:xfrm>
          <a:prstGeom prst="rect">
            <a:avLst/>
          </a:prstGeom>
        </p:spPr>
      </p:pic>
    </p:spTree>
    <p:extLst>
      <p:ext uri="{BB962C8B-B14F-4D97-AF65-F5344CB8AC3E}">
        <p14:creationId xmlns:p14="http://schemas.microsoft.com/office/powerpoint/2010/main" val="357975295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A975F874-DE13-143B-2DC7-7F19D6EA10B7}"/>
              </a:ext>
            </a:extLst>
          </p:cNvPr>
          <p:cNvSpPr>
            <a:spLocks noGrp="1"/>
          </p:cNvSpPr>
          <p:nvPr>
            <p:ph type="title"/>
          </p:nvPr>
        </p:nvSpPr>
        <p:spPr/>
        <p:txBody>
          <a:bodyPr/>
          <a:lstStyle/>
          <a:p>
            <a:r>
              <a:rPr lang="en-US" altLang="en-US" dirty="0">
                <a:ea typeface="ＭＳ Ｐゴシック" panose="020B0600070205080204" pitchFamily="34" charset="-128"/>
              </a:rPr>
              <a:t>Basic SQL</a:t>
            </a:r>
          </a:p>
        </p:txBody>
      </p:sp>
      <p:sp>
        <p:nvSpPr>
          <p:cNvPr id="19459" name="Content Placeholder 2">
            <a:extLst>
              <a:ext uri="{FF2B5EF4-FFF2-40B4-BE49-F238E27FC236}">
                <a16:creationId xmlns:a16="http://schemas.microsoft.com/office/drawing/2014/main" id="{D0B3C200-D8E2-17CD-53D0-640CDE099CA0}"/>
              </a:ext>
            </a:extLst>
          </p:cNvPr>
          <p:cNvSpPr>
            <a:spLocks noGrp="1"/>
          </p:cNvSpPr>
          <p:nvPr>
            <p:ph idx="1"/>
          </p:nvPr>
        </p:nvSpPr>
        <p:spPr>
          <a:xfrm>
            <a:off x="239713" y="1322388"/>
            <a:ext cx="8294687" cy="4724400"/>
          </a:xfrm>
        </p:spPr>
        <p:txBody>
          <a:bodyPr/>
          <a:lstStyle/>
          <a:p>
            <a:r>
              <a:rPr lang="en-US" altLang="en-US" dirty="0">
                <a:ea typeface="ＭＳ Ｐゴシック" panose="020B0600070205080204" pitchFamily="34" charset="-128"/>
              </a:rPr>
              <a:t>SQL language </a:t>
            </a:r>
          </a:p>
          <a:p>
            <a:pPr lvl="1"/>
            <a:r>
              <a:rPr lang="en-US" altLang="en-US" sz="2400" dirty="0">
                <a:ea typeface="ＭＳ Ｐゴシック" panose="020B0600070205080204" pitchFamily="34" charset="-128"/>
              </a:rPr>
              <a:t>Considered one of the major reasons for the commercial success of relational databases</a:t>
            </a:r>
          </a:p>
          <a:p>
            <a:r>
              <a:rPr lang="en-US" altLang="en-US" dirty="0">
                <a:ea typeface="ＭＳ Ｐゴシック" panose="020B0600070205080204" pitchFamily="34" charset="-128"/>
              </a:rPr>
              <a:t>SQL </a:t>
            </a:r>
          </a:p>
          <a:p>
            <a:pPr lvl="1"/>
            <a:r>
              <a:rPr lang="en-US" altLang="en-US" sz="2400" dirty="0">
                <a:ea typeface="ＭＳ Ｐゴシック" panose="020B0600070205080204" pitchFamily="34" charset="-128"/>
              </a:rPr>
              <a:t>SQL was proposed initially as the language SQUARE.</a:t>
            </a:r>
          </a:p>
          <a:p>
            <a:pPr lvl="1"/>
            <a:r>
              <a:rPr lang="en-US" altLang="en-US" dirty="0">
                <a:ea typeface="ＭＳ Ｐゴシック" panose="020B0600070205080204" pitchFamily="34" charset="-128"/>
              </a:rPr>
              <a:t>SQL </a:t>
            </a:r>
            <a:r>
              <a:rPr lang="en-US" altLang="en-US" sz="2000" dirty="0">
                <a:ea typeface="ＭＳ Ｐゴシック" panose="020B0600070205080204" pitchFamily="34" charset="-128"/>
              </a:rPr>
              <a:t>Actually comes from the word “SEQUEL” which was the original term used in the paper: “SEQUEL TO SQUARE” by Chamberlin and Boyce. IBM could not copyright that term, so they abbreviated to SQL and copyrighted the term SQL.</a:t>
            </a:r>
          </a:p>
          <a:p>
            <a:pPr lvl="1"/>
            <a:r>
              <a:rPr lang="en-US" altLang="en-US" sz="2000" dirty="0">
                <a:ea typeface="ＭＳ Ｐゴシック" panose="020B0600070205080204" pitchFamily="34" charset="-128"/>
              </a:rPr>
              <a:t>Now popularly  known as “Structured Query language”.</a:t>
            </a:r>
          </a:p>
          <a:p>
            <a:pPr lvl="1"/>
            <a:r>
              <a:rPr lang="en-US" altLang="en-US" sz="2400" dirty="0">
                <a:ea typeface="ＭＳ Ｐゴシック" panose="020B0600070205080204" pitchFamily="34" charset="-128"/>
              </a:rPr>
              <a:t>SQL is an informal  or practical rendering of the relational data model with syntax</a:t>
            </a:r>
          </a:p>
        </p:txBody>
      </p:sp>
      <p:sp>
        <p:nvSpPr>
          <p:cNvPr id="19460" name="Slide Number Placeholder 3">
            <a:extLst>
              <a:ext uri="{FF2B5EF4-FFF2-40B4-BE49-F238E27FC236}">
                <a16:creationId xmlns:a16="http://schemas.microsoft.com/office/drawing/2014/main" id="{BD19CAB8-A426-7D69-6A90-681FC238627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6- 4</a:t>
            </a:r>
            <a:endParaRPr lang="en-CA" altLang="en-US" sz="1400">
              <a:solidFill>
                <a:srgbClr val="990033"/>
              </a:solidFill>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F7584BEF-CC0E-E83E-10CC-73C1F037694E}"/>
              </a:ext>
            </a:extLst>
          </p:cNvPr>
          <p:cNvSpPr>
            <a:spLocks noGrp="1"/>
          </p:cNvSpPr>
          <p:nvPr>
            <p:ph type="title"/>
          </p:nvPr>
        </p:nvSpPr>
        <p:spPr/>
        <p:txBody>
          <a:bodyPr/>
          <a:lstStyle/>
          <a:p>
            <a:r>
              <a:rPr lang="en-US" altLang="en-US" dirty="0">
                <a:ea typeface="ＭＳ Ｐゴシック" panose="020B0600070205080204" pitchFamily="34" charset="-128"/>
              </a:rPr>
              <a:t>Substring Pattern Matching and Arithmetic Operators</a:t>
            </a:r>
          </a:p>
        </p:txBody>
      </p:sp>
      <p:sp>
        <p:nvSpPr>
          <p:cNvPr id="45059" name="Content Placeholder 2">
            <a:extLst>
              <a:ext uri="{FF2B5EF4-FFF2-40B4-BE49-F238E27FC236}">
                <a16:creationId xmlns:a16="http://schemas.microsoft.com/office/drawing/2014/main" id="{B90A9CD2-E142-EA5E-37FC-BEF8DBEF2C00}"/>
              </a:ext>
            </a:extLst>
          </p:cNvPr>
          <p:cNvSpPr>
            <a:spLocks noGrp="1"/>
          </p:cNvSpPr>
          <p:nvPr>
            <p:ph idx="1"/>
          </p:nvPr>
        </p:nvSpPr>
        <p:spPr>
          <a:xfrm>
            <a:off x="239713" y="1447800"/>
            <a:ext cx="8523287" cy="4572000"/>
          </a:xfrm>
        </p:spPr>
        <p:txBody>
          <a:bodyPr/>
          <a:lstStyle/>
          <a:p>
            <a:pPr>
              <a:defRPr/>
            </a:pPr>
            <a:r>
              <a:rPr lang="en-US" altLang="en-US" b="1" dirty="0">
                <a:latin typeface="Courier New" panose="02070309020205020404" pitchFamily="49" charset="0"/>
                <a:cs typeface="Courier New" panose="02070309020205020404" pitchFamily="49" charset="0"/>
              </a:rPr>
              <a:t>LIKE</a:t>
            </a:r>
            <a:r>
              <a:rPr lang="en-US" altLang="en-US" b="1" dirty="0"/>
              <a:t> </a:t>
            </a:r>
            <a:r>
              <a:rPr lang="en-US" altLang="en-US" dirty="0"/>
              <a:t>comparison operator</a:t>
            </a:r>
          </a:p>
          <a:p>
            <a:pPr lvl="1">
              <a:defRPr/>
            </a:pPr>
            <a:r>
              <a:rPr lang="en-US" altLang="en-US" dirty="0"/>
              <a:t>Used for string </a:t>
            </a:r>
            <a:r>
              <a:rPr lang="en-US" altLang="en-US" b="1" dirty="0"/>
              <a:t>pattern matching</a:t>
            </a:r>
          </a:p>
          <a:p>
            <a:pPr lvl="1">
              <a:defRPr/>
            </a:pPr>
            <a:r>
              <a:rPr lang="en-US" altLang="en-US" dirty="0"/>
              <a:t>% replaces an arbitrary number of zero or more characters</a:t>
            </a:r>
          </a:p>
          <a:p>
            <a:pPr lvl="1">
              <a:defRPr/>
            </a:pPr>
            <a:r>
              <a:rPr lang="en-US" altLang="en-US" dirty="0"/>
              <a:t>underscore (_) replaces a single character</a:t>
            </a:r>
          </a:p>
          <a:p>
            <a:pPr lvl="1">
              <a:defRPr/>
            </a:pPr>
            <a:r>
              <a:rPr lang="en-US" altLang="en-US" dirty="0">
                <a:solidFill>
                  <a:schemeClr val="tx2"/>
                </a:solidFill>
                <a:cs typeface="ＭＳ Ｐゴシック" charset="0"/>
              </a:rPr>
              <a:t>Examples: </a:t>
            </a:r>
            <a:r>
              <a:rPr lang="en-US" b="1" dirty="0"/>
              <a:t>WHERE</a:t>
            </a:r>
            <a:r>
              <a:rPr lang="en-US" dirty="0"/>
              <a:t> Address </a:t>
            </a:r>
            <a:r>
              <a:rPr lang="en-US" b="1" dirty="0"/>
              <a:t>LIKE</a:t>
            </a:r>
            <a:r>
              <a:rPr lang="en-US" dirty="0"/>
              <a:t> ‘%</a:t>
            </a:r>
            <a:r>
              <a:rPr lang="en-US" dirty="0" err="1"/>
              <a:t>Houston,TX</a:t>
            </a:r>
            <a:r>
              <a:rPr lang="en-US" dirty="0"/>
              <a:t>%’;</a:t>
            </a:r>
          </a:p>
          <a:p>
            <a:pPr lvl="1">
              <a:defRPr/>
            </a:pPr>
            <a:r>
              <a:rPr lang="en-US" b="1" dirty="0"/>
              <a:t>WHERE</a:t>
            </a:r>
            <a:r>
              <a:rPr lang="en-US" dirty="0"/>
              <a:t> </a:t>
            </a:r>
            <a:r>
              <a:rPr lang="en-US" dirty="0" err="1"/>
              <a:t>Ssn</a:t>
            </a:r>
            <a:r>
              <a:rPr lang="en-US" dirty="0"/>
              <a:t> </a:t>
            </a:r>
            <a:r>
              <a:rPr lang="en-US" b="1" dirty="0"/>
              <a:t>LIKE</a:t>
            </a:r>
            <a:r>
              <a:rPr lang="en-US" dirty="0"/>
              <a:t> ‘_ _ 1_ _ 8901’;</a:t>
            </a:r>
            <a:endParaRPr lang="en-US" altLang="en-US" dirty="0"/>
          </a:p>
          <a:p>
            <a:pPr>
              <a:defRPr/>
            </a:pPr>
            <a:endParaRPr lang="en-US" altLang="en-US" dirty="0"/>
          </a:p>
        </p:txBody>
      </p:sp>
      <p:sp>
        <p:nvSpPr>
          <p:cNvPr id="58372" name="Slide Number Placeholder 3">
            <a:extLst>
              <a:ext uri="{FF2B5EF4-FFF2-40B4-BE49-F238E27FC236}">
                <a16:creationId xmlns:a16="http://schemas.microsoft.com/office/drawing/2014/main" id="{583D7267-B48B-018B-9DF2-A72610E935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6- 40</a:t>
            </a:r>
            <a:endParaRPr lang="en-CA" altLang="en-US" sz="1400">
              <a:solidFill>
                <a:srgbClr val="990033"/>
              </a:solidFill>
            </a:endParaRPr>
          </a:p>
        </p:txBody>
      </p:sp>
      <p:pic>
        <p:nvPicPr>
          <p:cNvPr id="3" name="Picture 2" descr="A black text on a white background&#10;&#10;Description automatically generated">
            <a:extLst>
              <a:ext uri="{FF2B5EF4-FFF2-40B4-BE49-F238E27FC236}">
                <a16:creationId xmlns:a16="http://schemas.microsoft.com/office/drawing/2014/main" id="{2918AD1E-B194-1F65-B3D7-5C8DF05DD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5029200"/>
            <a:ext cx="7188200" cy="1308100"/>
          </a:xfrm>
          <a:prstGeom prst="rect">
            <a:avLst/>
          </a:prstGeom>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70773-1941-D6ED-B999-46785E2C4A51}"/>
              </a:ext>
            </a:extLst>
          </p:cNvPr>
          <p:cNvSpPr>
            <a:spLocks noGrp="1"/>
          </p:cNvSpPr>
          <p:nvPr>
            <p:ph type="title"/>
          </p:nvPr>
        </p:nvSpPr>
        <p:spPr/>
        <p:txBody>
          <a:bodyPr/>
          <a:lstStyle/>
          <a:p>
            <a:r>
              <a:rPr lang="en-US" altLang="en-US" dirty="0">
                <a:ea typeface="ＭＳ Ｐゴシック" panose="020B0600070205080204" pitchFamily="34" charset="-128"/>
              </a:rPr>
              <a:t>Substring Pattern Matching and Arithmetic Operators (cont’d.)</a:t>
            </a:r>
            <a:endParaRPr lang="en-TR" dirty="0"/>
          </a:p>
        </p:txBody>
      </p:sp>
      <p:sp>
        <p:nvSpPr>
          <p:cNvPr id="3" name="Content Placeholder 2">
            <a:extLst>
              <a:ext uri="{FF2B5EF4-FFF2-40B4-BE49-F238E27FC236}">
                <a16:creationId xmlns:a16="http://schemas.microsoft.com/office/drawing/2014/main" id="{D704D46F-B105-1998-5CEE-77C4E9EDA8F1}"/>
              </a:ext>
            </a:extLst>
          </p:cNvPr>
          <p:cNvSpPr>
            <a:spLocks noGrp="1"/>
          </p:cNvSpPr>
          <p:nvPr>
            <p:ph idx="1"/>
          </p:nvPr>
        </p:nvSpPr>
        <p:spPr/>
        <p:txBody>
          <a:bodyPr/>
          <a:lstStyle/>
          <a:p>
            <a:r>
              <a:rPr lang="en-TR" dirty="0"/>
              <a:t>If you </a:t>
            </a:r>
            <a:r>
              <a:rPr lang="en-TR" dirty="0">
                <a:highlight>
                  <a:srgbClr val="FFFF00"/>
                </a:highlight>
              </a:rPr>
              <a:t>really (literally)</a:t>
            </a:r>
            <a:r>
              <a:rPr lang="en-TR" dirty="0"/>
              <a:t> need to use _ or % characters use the escape character</a:t>
            </a:r>
          </a:p>
          <a:p>
            <a:r>
              <a:rPr lang="en-TR" dirty="0"/>
              <a:t>E.g., </a:t>
            </a:r>
            <a:r>
              <a:rPr lang="en-US" dirty="0"/>
              <a:t>‘AB\_CD\%EF’ == ‘AB_CD%EF’</a:t>
            </a:r>
          </a:p>
          <a:p>
            <a:r>
              <a:rPr lang="en-US" dirty="0"/>
              <a:t>Also, we need a rule to specify apostrophes or single quotation marks (‘ ’) if they are to be included in a string because they are used to begin and end strings. If an apostrophe (’) is needed, it is represented as two consecutive apostrophes (”) so that it </a:t>
            </a:r>
            <a:r>
              <a:rPr lang="en-US" dirty="0">
                <a:highlight>
                  <a:srgbClr val="FFFF00"/>
                </a:highlight>
              </a:rPr>
              <a:t>will not </a:t>
            </a:r>
            <a:r>
              <a:rPr lang="en-US" dirty="0"/>
              <a:t>be interpreted as ending the string. </a:t>
            </a:r>
          </a:p>
          <a:p>
            <a:endParaRPr lang="en-US" dirty="0"/>
          </a:p>
          <a:p>
            <a:endParaRPr lang="en-TR" dirty="0"/>
          </a:p>
        </p:txBody>
      </p:sp>
      <p:sp>
        <p:nvSpPr>
          <p:cNvPr id="4" name="Slide Number Placeholder 3">
            <a:extLst>
              <a:ext uri="{FF2B5EF4-FFF2-40B4-BE49-F238E27FC236}">
                <a16:creationId xmlns:a16="http://schemas.microsoft.com/office/drawing/2014/main" id="{E8B76ADD-176A-A25F-8AC8-9A6CAE327E0C}"/>
              </a:ext>
            </a:extLst>
          </p:cNvPr>
          <p:cNvSpPr>
            <a:spLocks noGrp="1"/>
          </p:cNvSpPr>
          <p:nvPr>
            <p:ph type="sldNum" sz="quarter" idx="10"/>
          </p:nvPr>
        </p:nvSpPr>
        <p:spPr/>
        <p:txBody>
          <a:bodyPr/>
          <a:lstStyle/>
          <a:p>
            <a:r>
              <a:rPr lang="en-US" altLang="en-US"/>
              <a:t>Slide 6- </a:t>
            </a:r>
            <a:fld id="{2E9894A3-0E42-114A-9F53-832939780EB3}" type="slidenum">
              <a:rPr lang="en-US" altLang="en-US" smtClean="0"/>
              <a:pPr/>
              <a:t>51</a:t>
            </a:fld>
            <a:endParaRPr lang="en-CA" altLang="en-US"/>
          </a:p>
        </p:txBody>
      </p:sp>
    </p:spTree>
    <p:extLst>
      <p:ext uri="{BB962C8B-B14F-4D97-AF65-F5344CB8AC3E}">
        <p14:creationId xmlns:p14="http://schemas.microsoft.com/office/powerpoint/2010/main" val="217851602"/>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D0651-F3A8-0F7A-0712-19536147AF0E}"/>
              </a:ext>
            </a:extLst>
          </p:cNvPr>
          <p:cNvSpPr>
            <a:spLocks noGrp="1"/>
          </p:cNvSpPr>
          <p:nvPr>
            <p:ph type="title"/>
          </p:nvPr>
        </p:nvSpPr>
        <p:spPr/>
        <p:txBody>
          <a:bodyPr/>
          <a:lstStyle/>
          <a:p>
            <a:r>
              <a:rPr lang="en-US" dirty="0"/>
              <a:t>BETWEEN comparison operator</a:t>
            </a:r>
            <a:endParaRPr lang="en-TR" dirty="0"/>
          </a:p>
        </p:txBody>
      </p:sp>
      <p:pic>
        <p:nvPicPr>
          <p:cNvPr id="6" name="Content Placeholder 5" descr="A close-up of a card&#10;&#10;Description automatically generated">
            <a:extLst>
              <a:ext uri="{FF2B5EF4-FFF2-40B4-BE49-F238E27FC236}">
                <a16:creationId xmlns:a16="http://schemas.microsoft.com/office/drawing/2014/main" id="{C7F19E6F-DA1F-AA27-5581-736188B508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2963607"/>
            <a:ext cx="8294687" cy="1718185"/>
          </a:xfrm>
        </p:spPr>
      </p:pic>
      <p:sp>
        <p:nvSpPr>
          <p:cNvPr id="4" name="Slide Number Placeholder 3">
            <a:extLst>
              <a:ext uri="{FF2B5EF4-FFF2-40B4-BE49-F238E27FC236}">
                <a16:creationId xmlns:a16="http://schemas.microsoft.com/office/drawing/2014/main" id="{E54D6F56-7F7F-0ABB-436F-7F674C3C9F98}"/>
              </a:ext>
            </a:extLst>
          </p:cNvPr>
          <p:cNvSpPr>
            <a:spLocks noGrp="1"/>
          </p:cNvSpPr>
          <p:nvPr>
            <p:ph type="sldNum" sz="quarter" idx="10"/>
          </p:nvPr>
        </p:nvSpPr>
        <p:spPr/>
        <p:txBody>
          <a:bodyPr/>
          <a:lstStyle/>
          <a:p>
            <a:r>
              <a:rPr lang="en-US" altLang="en-US"/>
              <a:t>Slide 6- </a:t>
            </a:r>
            <a:fld id="{2E9894A3-0E42-114A-9F53-832939780EB3}" type="slidenum">
              <a:rPr lang="en-US" altLang="en-US" smtClean="0"/>
              <a:pPr/>
              <a:t>52</a:t>
            </a:fld>
            <a:endParaRPr lang="en-CA" altLang="en-US"/>
          </a:p>
        </p:txBody>
      </p:sp>
      <p:pic>
        <p:nvPicPr>
          <p:cNvPr id="5" name="Picture 4">
            <a:extLst>
              <a:ext uri="{FF2B5EF4-FFF2-40B4-BE49-F238E27FC236}">
                <a16:creationId xmlns:a16="http://schemas.microsoft.com/office/drawing/2014/main" id="{00284924-056B-14FE-15A7-B54117C83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5257800"/>
            <a:ext cx="7772400" cy="539995"/>
          </a:xfrm>
          <a:prstGeom prst="rect">
            <a:avLst/>
          </a:prstGeom>
        </p:spPr>
      </p:pic>
    </p:spTree>
    <p:extLst>
      <p:ext uri="{BB962C8B-B14F-4D97-AF65-F5344CB8AC3E}">
        <p14:creationId xmlns:p14="http://schemas.microsoft.com/office/powerpoint/2010/main" val="700470798"/>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4C8409B1-23E1-A277-99B9-B59A03775041}"/>
              </a:ext>
            </a:extLst>
          </p:cNvPr>
          <p:cNvSpPr>
            <a:spLocks noGrp="1"/>
          </p:cNvSpPr>
          <p:nvPr>
            <p:ph type="title"/>
          </p:nvPr>
        </p:nvSpPr>
        <p:spPr/>
        <p:txBody>
          <a:bodyPr/>
          <a:lstStyle/>
          <a:p>
            <a:r>
              <a:rPr lang="en-US" altLang="en-US">
                <a:ea typeface="ＭＳ Ｐゴシック" panose="020B0600070205080204" pitchFamily="34" charset="-128"/>
              </a:rPr>
              <a:t>Arithmetic Operations</a:t>
            </a:r>
          </a:p>
        </p:txBody>
      </p:sp>
      <p:sp>
        <p:nvSpPr>
          <p:cNvPr id="3" name="Content Placeholder 2">
            <a:extLst>
              <a:ext uri="{FF2B5EF4-FFF2-40B4-BE49-F238E27FC236}">
                <a16:creationId xmlns:a16="http://schemas.microsoft.com/office/drawing/2014/main" id="{8C823D63-C036-A7C8-F1DA-D8080C86EB54}"/>
              </a:ext>
            </a:extLst>
          </p:cNvPr>
          <p:cNvSpPr>
            <a:spLocks noGrp="1"/>
          </p:cNvSpPr>
          <p:nvPr>
            <p:ph idx="1"/>
          </p:nvPr>
        </p:nvSpPr>
        <p:spPr>
          <a:xfrm>
            <a:off x="0" y="1828800"/>
            <a:ext cx="8294688" cy="4572000"/>
          </a:xfrm>
        </p:spPr>
        <p:txBody>
          <a:bodyPr/>
          <a:lstStyle/>
          <a:p>
            <a:pPr>
              <a:defRPr/>
            </a:pPr>
            <a:r>
              <a:rPr lang="en-US" altLang="en-US" dirty="0"/>
              <a:t>Standard arithmetic operators:</a:t>
            </a:r>
          </a:p>
          <a:p>
            <a:pPr lvl="1">
              <a:defRPr/>
            </a:pPr>
            <a:r>
              <a:rPr lang="en-US" altLang="en-US" dirty="0"/>
              <a:t>Addition (+), subtraction (–), multiplication (*), and division (/) may be included as a part of </a:t>
            </a:r>
            <a:r>
              <a:rPr lang="en-US" altLang="en-US" b="1" dirty="0"/>
              <a:t>SELECT</a:t>
            </a:r>
          </a:p>
          <a:p>
            <a:pPr marL="457200" lvl="1" indent="0">
              <a:buFont typeface="Wingdings" pitchFamily="2" charset="2"/>
              <a:buNone/>
              <a:defRPr/>
            </a:pPr>
            <a:endParaRPr lang="en-US" altLang="en-US" dirty="0"/>
          </a:p>
          <a:p>
            <a:pPr>
              <a:defRPr/>
            </a:pPr>
            <a:r>
              <a:rPr lang="en-US" sz="2000" b="1" dirty="0"/>
              <a:t>Query 13.</a:t>
            </a:r>
            <a:r>
              <a:rPr lang="en-US" sz="2000" dirty="0"/>
              <a:t> Show the resulting salaries if every employee working on the ‘</a:t>
            </a:r>
            <a:r>
              <a:rPr lang="en-US" sz="2000" dirty="0" err="1"/>
              <a:t>ProductX</a:t>
            </a:r>
            <a:r>
              <a:rPr lang="en-US" sz="2000" dirty="0"/>
              <a:t>’ project is given a 10 percent raise.</a:t>
            </a:r>
          </a:p>
          <a:p>
            <a:pPr>
              <a:defRPr/>
            </a:pPr>
            <a:endParaRPr lang="en-US" sz="2000" dirty="0"/>
          </a:p>
          <a:p>
            <a:pPr marL="400050" lvl="1" indent="0">
              <a:buFont typeface="Wingdings" pitchFamily="2" charset="2"/>
              <a:buNone/>
              <a:defRPr/>
            </a:pPr>
            <a:r>
              <a:rPr lang="en-US" sz="2000" b="1" dirty="0"/>
              <a:t>SELECT</a:t>
            </a:r>
            <a:r>
              <a:rPr lang="en-US" sz="2000" dirty="0"/>
              <a:t>  </a:t>
            </a:r>
            <a:r>
              <a:rPr lang="en-US" sz="2000" dirty="0" err="1"/>
              <a:t>E.Fname</a:t>
            </a:r>
            <a:r>
              <a:rPr lang="en-US" sz="2000" dirty="0"/>
              <a:t>, </a:t>
            </a:r>
            <a:r>
              <a:rPr lang="en-US" sz="2000" dirty="0" err="1"/>
              <a:t>E.Lname</a:t>
            </a:r>
            <a:r>
              <a:rPr lang="en-US" sz="2000" dirty="0"/>
              <a:t>, 1.1 * </a:t>
            </a:r>
            <a:r>
              <a:rPr lang="en-US" sz="2000" dirty="0" err="1"/>
              <a:t>E.Salary</a:t>
            </a:r>
            <a:r>
              <a:rPr lang="en-US" sz="2000" dirty="0"/>
              <a:t> </a:t>
            </a:r>
            <a:r>
              <a:rPr lang="en-US" sz="2000" b="1" dirty="0"/>
              <a:t>AS</a:t>
            </a:r>
            <a:r>
              <a:rPr lang="en-US" sz="2000" dirty="0"/>
              <a:t> </a:t>
            </a:r>
            <a:r>
              <a:rPr lang="en-US" sz="2000" dirty="0" err="1"/>
              <a:t>Increased_sal</a:t>
            </a:r>
            <a:endParaRPr lang="en-US" sz="2000" dirty="0"/>
          </a:p>
          <a:p>
            <a:pPr marL="400050" lvl="1" indent="0">
              <a:buFont typeface="Wingdings" pitchFamily="2" charset="2"/>
              <a:buNone/>
              <a:defRPr/>
            </a:pPr>
            <a:r>
              <a:rPr lang="en-US" sz="2000" b="1" dirty="0"/>
              <a:t>FROM</a:t>
            </a:r>
            <a:r>
              <a:rPr lang="en-US" sz="2000" dirty="0"/>
              <a:t>  EMPLOYEE </a:t>
            </a:r>
            <a:r>
              <a:rPr lang="en-US" sz="2000" b="1" dirty="0"/>
              <a:t>AS</a:t>
            </a:r>
            <a:r>
              <a:rPr lang="en-US" sz="2000" dirty="0"/>
              <a:t> E, WORKS_ON </a:t>
            </a:r>
            <a:r>
              <a:rPr lang="en-US" sz="2000" b="1" dirty="0"/>
              <a:t>AS</a:t>
            </a:r>
            <a:r>
              <a:rPr lang="en-US" sz="2000" dirty="0"/>
              <a:t> W, PROJECT </a:t>
            </a:r>
            <a:r>
              <a:rPr lang="en-US" sz="2000" b="1" dirty="0"/>
              <a:t>AS</a:t>
            </a:r>
            <a:r>
              <a:rPr lang="en-US" sz="2000" dirty="0"/>
              <a:t> P</a:t>
            </a:r>
          </a:p>
          <a:p>
            <a:pPr marL="400050" lvl="1" indent="0">
              <a:buFont typeface="Wingdings" pitchFamily="2" charset="2"/>
              <a:buNone/>
              <a:defRPr/>
            </a:pPr>
            <a:r>
              <a:rPr lang="en-US" sz="2000" b="1" dirty="0"/>
              <a:t>WHERE</a:t>
            </a:r>
            <a:r>
              <a:rPr lang="en-US" sz="2000" dirty="0"/>
              <a:t>  </a:t>
            </a:r>
            <a:r>
              <a:rPr lang="en-US" sz="2000" dirty="0" err="1"/>
              <a:t>E.Ssn</a:t>
            </a:r>
            <a:r>
              <a:rPr lang="en-US" sz="2000" dirty="0"/>
              <a:t>=</a:t>
            </a:r>
            <a:r>
              <a:rPr lang="en-US" sz="2000" dirty="0" err="1"/>
              <a:t>W.Essn</a:t>
            </a:r>
            <a:r>
              <a:rPr lang="en-US" sz="2000" dirty="0"/>
              <a:t> </a:t>
            </a:r>
            <a:r>
              <a:rPr lang="en-US" sz="2000" b="1" dirty="0"/>
              <a:t>AND</a:t>
            </a:r>
            <a:r>
              <a:rPr lang="en-US" sz="2000" dirty="0"/>
              <a:t> </a:t>
            </a:r>
            <a:r>
              <a:rPr lang="en-US" sz="2000" dirty="0" err="1"/>
              <a:t>W.Pno</a:t>
            </a:r>
            <a:r>
              <a:rPr lang="en-US" sz="2000" dirty="0"/>
              <a:t>=</a:t>
            </a:r>
            <a:r>
              <a:rPr lang="en-US" sz="2000" dirty="0" err="1"/>
              <a:t>P.Pnumber</a:t>
            </a:r>
            <a:r>
              <a:rPr lang="en-US" sz="2000" dirty="0"/>
              <a:t> </a:t>
            </a:r>
            <a:r>
              <a:rPr lang="en-US" sz="2000" b="1" dirty="0"/>
              <a:t>AND </a:t>
            </a:r>
            <a:r>
              <a:rPr lang="en-US" sz="2000" dirty="0" err="1"/>
              <a:t>P.Pname</a:t>
            </a:r>
            <a:r>
              <a:rPr lang="en-US" sz="2000" dirty="0"/>
              <a:t>=‘</a:t>
            </a:r>
            <a:r>
              <a:rPr lang="en-US" sz="2000" dirty="0" err="1"/>
              <a:t>ProductX</a:t>
            </a:r>
            <a:r>
              <a:rPr lang="en-US" sz="2000" dirty="0"/>
              <a:t>’;</a:t>
            </a:r>
          </a:p>
          <a:p>
            <a:pPr lvl="1">
              <a:defRPr/>
            </a:pPr>
            <a:endParaRPr lang="en-US" sz="2000" dirty="0"/>
          </a:p>
        </p:txBody>
      </p:sp>
      <p:sp>
        <p:nvSpPr>
          <p:cNvPr id="59396" name="Slide Number Placeholder 3">
            <a:extLst>
              <a:ext uri="{FF2B5EF4-FFF2-40B4-BE49-F238E27FC236}">
                <a16:creationId xmlns:a16="http://schemas.microsoft.com/office/drawing/2014/main" id="{AE3B6739-ACF8-2A1F-6E31-451AF86D4F7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a:t>
            </a:r>
            <a:fld id="{9D9449B7-BC1B-354C-BF8F-DE511257E10D}" type="slidenum">
              <a:rPr lang="en-US" altLang="en-US" sz="1400">
                <a:solidFill>
                  <a:srgbClr val="990033"/>
                </a:solidFill>
              </a:rPr>
              <a:pPr>
                <a:spcBef>
                  <a:spcPct val="0"/>
                </a:spcBef>
                <a:buClrTx/>
                <a:buSzTx/>
                <a:buFontTx/>
                <a:buNone/>
              </a:pPr>
              <a:t>53</a:t>
            </a:fld>
            <a:endParaRPr lang="en-CA" altLang="en-US" sz="1400">
              <a:solidFill>
                <a:srgbClr val="990033"/>
              </a:solidFill>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897CCB52-4FDA-F75B-8866-B835999B7BDB}"/>
              </a:ext>
            </a:extLst>
          </p:cNvPr>
          <p:cNvSpPr>
            <a:spLocks noGrp="1"/>
          </p:cNvSpPr>
          <p:nvPr>
            <p:ph type="title"/>
          </p:nvPr>
        </p:nvSpPr>
        <p:spPr/>
        <p:txBody>
          <a:bodyPr/>
          <a:lstStyle/>
          <a:p>
            <a:r>
              <a:rPr lang="en-US" altLang="en-US" dirty="0">
                <a:ea typeface="ＭＳ Ｐゴシック" panose="020B0600070205080204" pitchFamily="34" charset="-128"/>
              </a:rPr>
              <a:t>Ordering of Query Results</a:t>
            </a:r>
          </a:p>
        </p:txBody>
      </p:sp>
      <p:sp>
        <p:nvSpPr>
          <p:cNvPr id="46083" name="Content Placeholder 2">
            <a:extLst>
              <a:ext uri="{FF2B5EF4-FFF2-40B4-BE49-F238E27FC236}">
                <a16:creationId xmlns:a16="http://schemas.microsoft.com/office/drawing/2014/main" id="{9CCF565A-06A3-AFB0-5AC6-D8C6A51F3A59}"/>
              </a:ext>
            </a:extLst>
          </p:cNvPr>
          <p:cNvSpPr>
            <a:spLocks noGrp="1"/>
          </p:cNvSpPr>
          <p:nvPr>
            <p:ph idx="1"/>
          </p:nvPr>
        </p:nvSpPr>
        <p:spPr/>
        <p:txBody>
          <a:bodyPr/>
          <a:lstStyle/>
          <a:p>
            <a:pPr>
              <a:defRPr/>
            </a:pPr>
            <a:r>
              <a:rPr lang="en-US" altLang="en-US" dirty="0"/>
              <a:t>Use </a:t>
            </a:r>
            <a:r>
              <a:rPr lang="en-US" altLang="en-US" b="1" dirty="0">
                <a:latin typeface="Courier New" panose="02070309020205020404" pitchFamily="49" charset="0"/>
                <a:cs typeface="Courier New" panose="02070309020205020404" pitchFamily="49" charset="0"/>
              </a:rPr>
              <a:t>ORDER BY</a:t>
            </a:r>
            <a:r>
              <a:rPr lang="en-US" altLang="en-US" dirty="0">
                <a:latin typeface="Courier New" panose="02070309020205020404" pitchFamily="49" charset="0"/>
                <a:cs typeface="Courier New" panose="02070309020205020404" pitchFamily="49" charset="0"/>
              </a:rPr>
              <a:t> </a:t>
            </a:r>
            <a:r>
              <a:rPr lang="en-US" altLang="en-US" dirty="0"/>
              <a:t>clause</a:t>
            </a:r>
          </a:p>
          <a:p>
            <a:pPr lvl="1">
              <a:defRPr/>
            </a:pPr>
            <a:r>
              <a:rPr lang="en-US" altLang="en-US" dirty="0"/>
              <a:t>Keyword </a:t>
            </a:r>
            <a:r>
              <a:rPr lang="en-US" altLang="en-US" b="1" dirty="0">
                <a:latin typeface="Courier New" panose="02070309020205020404" pitchFamily="49" charset="0"/>
                <a:cs typeface="Courier New" panose="02070309020205020404" pitchFamily="49" charset="0"/>
              </a:rPr>
              <a:t>DESC</a:t>
            </a:r>
            <a:r>
              <a:rPr lang="en-US" altLang="en-US" dirty="0">
                <a:latin typeface="Courier New" panose="02070309020205020404" pitchFamily="49" charset="0"/>
                <a:cs typeface="Courier New" panose="02070309020205020404" pitchFamily="49" charset="0"/>
              </a:rPr>
              <a:t> </a:t>
            </a:r>
            <a:r>
              <a:rPr lang="en-US" altLang="en-US" dirty="0"/>
              <a:t>to see result in a descending order of values</a:t>
            </a:r>
          </a:p>
          <a:p>
            <a:pPr lvl="1">
              <a:defRPr/>
            </a:pPr>
            <a:r>
              <a:rPr lang="en-US" altLang="en-US" dirty="0"/>
              <a:t>Keyword </a:t>
            </a:r>
            <a:r>
              <a:rPr lang="en-US" altLang="en-US" b="1" dirty="0">
                <a:latin typeface="Courier New" panose="02070309020205020404" pitchFamily="49" charset="0"/>
                <a:cs typeface="Courier New" panose="02070309020205020404" pitchFamily="49" charset="0"/>
              </a:rPr>
              <a:t>ASC</a:t>
            </a:r>
            <a:r>
              <a:rPr lang="en-US" altLang="en-US" dirty="0">
                <a:latin typeface="Courier New" panose="02070309020205020404" pitchFamily="49" charset="0"/>
                <a:cs typeface="Courier New" panose="02070309020205020404" pitchFamily="49" charset="0"/>
              </a:rPr>
              <a:t> </a:t>
            </a:r>
            <a:r>
              <a:rPr lang="en-US" altLang="en-US" dirty="0"/>
              <a:t>to specify ascending order explicitly</a:t>
            </a:r>
          </a:p>
          <a:p>
            <a:pPr lvl="1">
              <a:defRPr/>
            </a:pPr>
            <a:r>
              <a:rPr lang="en-US" altLang="en-US" dirty="0"/>
              <a:t>Typically placed at the end of the query</a:t>
            </a:r>
          </a:p>
          <a:p>
            <a:pPr marL="457200" lvl="1" indent="0">
              <a:buFont typeface="Wingdings" pitchFamily="2" charset="2"/>
              <a:buNone/>
              <a:defRPr/>
            </a:pPr>
            <a:endParaRPr lang="en-US" altLang="en-US" dirty="0"/>
          </a:p>
        </p:txBody>
      </p:sp>
      <p:sp>
        <p:nvSpPr>
          <p:cNvPr id="60420" name="Slide Number Placeholder 3">
            <a:extLst>
              <a:ext uri="{FF2B5EF4-FFF2-40B4-BE49-F238E27FC236}">
                <a16:creationId xmlns:a16="http://schemas.microsoft.com/office/drawing/2014/main" id="{41952695-D678-5895-EFF2-23C02D250C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a:t>
            </a:r>
            <a:fld id="{FE0A06EB-AFEC-B841-8775-040DC66E857C}" type="slidenum">
              <a:rPr lang="en-US" altLang="en-US" sz="1400">
                <a:solidFill>
                  <a:srgbClr val="990033"/>
                </a:solidFill>
              </a:rPr>
              <a:pPr>
                <a:spcBef>
                  <a:spcPct val="0"/>
                </a:spcBef>
                <a:buClrTx/>
                <a:buSzTx/>
                <a:buFontTx/>
                <a:buNone/>
              </a:pPr>
              <a:t>54</a:t>
            </a:fld>
            <a:endParaRPr lang="en-CA" altLang="en-US" sz="1400">
              <a:solidFill>
                <a:srgbClr val="990033"/>
              </a:solidFill>
            </a:endParaRPr>
          </a:p>
        </p:txBody>
      </p:sp>
      <p:pic>
        <p:nvPicPr>
          <p:cNvPr id="3" name="Picture 2" descr="A white paper with black text&#10;&#10;Description automatically generated">
            <a:extLst>
              <a:ext uri="{FF2B5EF4-FFF2-40B4-BE49-F238E27FC236}">
                <a16:creationId xmlns:a16="http://schemas.microsoft.com/office/drawing/2014/main" id="{392E2D78-796B-64D2-6E48-2573397F8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856" y="4038600"/>
            <a:ext cx="7772400" cy="2673485"/>
          </a:xfrm>
          <a:prstGeom prst="rect">
            <a:avLst/>
          </a:prstGeom>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3BE8F-D0D1-5C59-CE84-BDD00F8831B0}"/>
              </a:ext>
            </a:extLst>
          </p:cNvPr>
          <p:cNvSpPr>
            <a:spLocks noGrp="1"/>
          </p:cNvSpPr>
          <p:nvPr>
            <p:ph type="title"/>
          </p:nvPr>
        </p:nvSpPr>
        <p:spPr/>
        <p:txBody>
          <a:bodyPr/>
          <a:lstStyle/>
          <a:p>
            <a:r>
              <a:rPr lang="en-US" altLang="en-US" dirty="0">
                <a:ea typeface="ＭＳ Ｐゴシック" panose="020B0600070205080204" pitchFamily="34" charset="-128"/>
              </a:rPr>
              <a:t>Ordering of Query Results</a:t>
            </a:r>
            <a:endParaRPr lang="en-TR" dirty="0"/>
          </a:p>
        </p:txBody>
      </p:sp>
      <p:sp>
        <p:nvSpPr>
          <p:cNvPr id="3" name="Content Placeholder 2">
            <a:extLst>
              <a:ext uri="{FF2B5EF4-FFF2-40B4-BE49-F238E27FC236}">
                <a16:creationId xmlns:a16="http://schemas.microsoft.com/office/drawing/2014/main" id="{C48E88CB-7227-A9C4-3682-9A4ABE8AAD3B}"/>
              </a:ext>
            </a:extLst>
          </p:cNvPr>
          <p:cNvSpPr>
            <a:spLocks noGrp="1"/>
          </p:cNvSpPr>
          <p:nvPr>
            <p:ph idx="1"/>
          </p:nvPr>
        </p:nvSpPr>
        <p:spPr/>
        <p:txBody>
          <a:bodyPr/>
          <a:lstStyle/>
          <a:p>
            <a:r>
              <a:rPr lang="en-US" dirty="0"/>
              <a:t>ORDER BY </a:t>
            </a:r>
            <a:r>
              <a:rPr lang="en-US" dirty="0" err="1"/>
              <a:t>D.Dname</a:t>
            </a:r>
            <a:r>
              <a:rPr lang="en-US" dirty="0"/>
              <a:t>, </a:t>
            </a:r>
            <a:r>
              <a:rPr lang="en-US" dirty="0" err="1"/>
              <a:t>E.Lname</a:t>
            </a:r>
            <a:r>
              <a:rPr lang="en-US" dirty="0"/>
              <a:t>, </a:t>
            </a:r>
            <a:r>
              <a:rPr lang="en-US" dirty="0" err="1"/>
              <a:t>E.Fname</a:t>
            </a:r>
            <a:r>
              <a:rPr lang="en-US" dirty="0"/>
              <a:t>;</a:t>
            </a:r>
          </a:p>
          <a:p>
            <a:r>
              <a:rPr lang="en-US" dirty="0"/>
              <a:t>in this query, the resulting tuples are </a:t>
            </a:r>
            <a:r>
              <a:rPr lang="en-US" b="1" dirty="0"/>
              <a:t>ordered </a:t>
            </a:r>
            <a:r>
              <a:rPr lang="en-US" b="1" dirty="0">
                <a:highlight>
                  <a:srgbClr val="FFFF00"/>
                </a:highlight>
              </a:rPr>
              <a:t>first by </a:t>
            </a:r>
            <a:r>
              <a:rPr lang="en-US" b="1" dirty="0" err="1">
                <a:highlight>
                  <a:srgbClr val="FFFF00"/>
                </a:highlight>
              </a:rPr>
              <a:t>D.Dname</a:t>
            </a:r>
            <a:r>
              <a:rPr lang="en-US" dirty="0"/>
              <a:t>, then by </a:t>
            </a:r>
            <a:r>
              <a:rPr lang="en-US" dirty="0" err="1"/>
              <a:t>E.Lname</a:t>
            </a:r>
            <a:r>
              <a:rPr lang="en-US" dirty="0"/>
              <a:t>, and finally by </a:t>
            </a:r>
            <a:r>
              <a:rPr lang="en-US" dirty="0" err="1"/>
              <a:t>E.Fname</a:t>
            </a:r>
            <a:r>
              <a:rPr lang="en-US" dirty="0"/>
              <a:t>.</a:t>
            </a:r>
          </a:p>
          <a:p>
            <a:endParaRPr lang="en-TR" dirty="0"/>
          </a:p>
        </p:txBody>
      </p:sp>
      <p:sp>
        <p:nvSpPr>
          <p:cNvPr id="4" name="Slide Number Placeholder 3">
            <a:extLst>
              <a:ext uri="{FF2B5EF4-FFF2-40B4-BE49-F238E27FC236}">
                <a16:creationId xmlns:a16="http://schemas.microsoft.com/office/drawing/2014/main" id="{D075CD5B-7CF1-DA4E-75EF-49B69EA4C86A}"/>
              </a:ext>
            </a:extLst>
          </p:cNvPr>
          <p:cNvSpPr>
            <a:spLocks noGrp="1"/>
          </p:cNvSpPr>
          <p:nvPr>
            <p:ph type="sldNum" sz="quarter" idx="10"/>
          </p:nvPr>
        </p:nvSpPr>
        <p:spPr/>
        <p:txBody>
          <a:bodyPr/>
          <a:lstStyle/>
          <a:p>
            <a:r>
              <a:rPr lang="en-US" altLang="en-US"/>
              <a:t>Slide 6- </a:t>
            </a:r>
            <a:fld id="{2E9894A3-0E42-114A-9F53-832939780EB3}" type="slidenum">
              <a:rPr lang="en-US" altLang="en-US" smtClean="0"/>
              <a:pPr/>
              <a:t>55</a:t>
            </a:fld>
            <a:endParaRPr lang="en-CA" altLang="en-US"/>
          </a:p>
        </p:txBody>
      </p:sp>
      <p:graphicFrame>
        <p:nvGraphicFramePr>
          <p:cNvPr id="5" name="Table 4">
            <a:extLst>
              <a:ext uri="{FF2B5EF4-FFF2-40B4-BE49-F238E27FC236}">
                <a16:creationId xmlns:a16="http://schemas.microsoft.com/office/drawing/2014/main" id="{DA6719B4-E849-4251-626D-2DC4815A6E80}"/>
              </a:ext>
            </a:extLst>
          </p:cNvPr>
          <p:cNvGraphicFramePr>
            <a:graphicFrameLocks noGrp="1"/>
          </p:cNvGraphicFramePr>
          <p:nvPr>
            <p:extLst>
              <p:ext uri="{D42A27DB-BD31-4B8C-83A1-F6EECF244321}">
                <p14:modId xmlns:p14="http://schemas.microsoft.com/office/powerpoint/2010/main" val="714460294"/>
              </p:ext>
            </p:extLst>
          </p:nvPr>
        </p:nvGraphicFramePr>
        <p:xfrm>
          <a:off x="2133600" y="3810000"/>
          <a:ext cx="5048012" cy="1828800"/>
        </p:xfrm>
        <a:graphic>
          <a:graphicData uri="http://schemas.openxmlformats.org/drawingml/2006/table">
            <a:tbl>
              <a:tblPr/>
              <a:tblGrid>
                <a:gridCol w="1008380">
                  <a:extLst>
                    <a:ext uri="{9D8B030D-6E8A-4147-A177-3AD203B41FA5}">
                      <a16:colId xmlns:a16="http://schemas.microsoft.com/office/drawing/2014/main" val="1845998722"/>
                    </a:ext>
                  </a:extLst>
                </a:gridCol>
                <a:gridCol w="982980">
                  <a:extLst>
                    <a:ext uri="{9D8B030D-6E8A-4147-A177-3AD203B41FA5}">
                      <a16:colId xmlns:a16="http://schemas.microsoft.com/office/drawing/2014/main" val="4192570442"/>
                    </a:ext>
                  </a:extLst>
                </a:gridCol>
                <a:gridCol w="982980">
                  <a:extLst>
                    <a:ext uri="{9D8B030D-6E8A-4147-A177-3AD203B41FA5}">
                      <a16:colId xmlns:a16="http://schemas.microsoft.com/office/drawing/2014/main" val="2842445423"/>
                    </a:ext>
                  </a:extLst>
                </a:gridCol>
                <a:gridCol w="2073672">
                  <a:extLst>
                    <a:ext uri="{9D8B030D-6E8A-4147-A177-3AD203B41FA5}">
                      <a16:colId xmlns:a16="http://schemas.microsoft.com/office/drawing/2014/main" val="2857964486"/>
                    </a:ext>
                  </a:extLst>
                </a:gridCol>
              </a:tblGrid>
              <a:tr h="365760">
                <a:tc>
                  <a:txBody>
                    <a:bodyPr/>
                    <a:lstStyle/>
                    <a:p>
                      <a:r>
                        <a:rPr lang="en-US" sz="1800" b="1"/>
                        <a:t>Dname</a:t>
                      </a:r>
                      <a:endParaRPr lang="en-US" sz="1800"/>
                    </a:p>
                  </a:txBody>
                  <a:tcPr anchor="ctr">
                    <a:lnL>
                      <a:noFill/>
                    </a:lnL>
                    <a:lnR>
                      <a:noFill/>
                    </a:lnR>
                    <a:lnT>
                      <a:noFill/>
                    </a:lnT>
                    <a:lnB>
                      <a:noFill/>
                    </a:lnB>
                    <a:noFill/>
                  </a:tcPr>
                </a:tc>
                <a:tc>
                  <a:txBody>
                    <a:bodyPr/>
                    <a:lstStyle/>
                    <a:p>
                      <a:r>
                        <a:rPr lang="en-US" sz="1800" b="1" dirty="0" err="1"/>
                        <a:t>Lname</a:t>
                      </a:r>
                      <a:endParaRPr lang="en-US" sz="1800" dirty="0"/>
                    </a:p>
                  </a:txBody>
                  <a:tcPr anchor="ctr">
                    <a:lnL>
                      <a:noFill/>
                    </a:lnL>
                    <a:lnR>
                      <a:noFill/>
                    </a:lnR>
                    <a:lnT>
                      <a:noFill/>
                    </a:lnT>
                    <a:lnB>
                      <a:noFill/>
                    </a:lnB>
                    <a:noFill/>
                  </a:tcPr>
                </a:tc>
                <a:tc>
                  <a:txBody>
                    <a:bodyPr/>
                    <a:lstStyle/>
                    <a:p>
                      <a:r>
                        <a:rPr lang="en-US" sz="1800" b="1"/>
                        <a:t>Fname</a:t>
                      </a:r>
                      <a:endParaRPr lang="en-US" sz="1800"/>
                    </a:p>
                  </a:txBody>
                  <a:tcPr anchor="ctr">
                    <a:lnL>
                      <a:noFill/>
                    </a:lnL>
                    <a:lnR>
                      <a:noFill/>
                    </a:lnR>
                    <a:lnT>
                      <a:noFill/>
                    </a:lnT>
                    <a:lnB>
                      <a:noFill/>
                    </a:lnB>
                    <a:noFill/>
                  </a:tcPr>
                </a:tc>
                <a:tc>
                  <a:txBody>
                    <a:bodyPr/>
                    <a:lstStyle/>
                    <a:p>
                      <a:r>
                        <a:rPr lang="en-US" sz="1800" b="1"/>
                        <a:t>Pname</a:t>
                      </a:r>
                      <a:endParaRPr lang="en-US" sz="1800"/>
                    </a:p>
                  </a:txBody>
                  <a:tcPr anchor="ctr">
                    <a:lnL>
                      <a:noFill/>
                    </a:lnL>
                    <a:lnR>
                      <a:noFill/>
                    </a:lnR>
                    <a:lnT>
                      <a:noFill/>
                    </a:lnT>
                    <a:lnB>
                      <a:noFill/>
                    </a:lnB>
                    <a:noFill/>
                  </a:tcPr>
                </a:tc>
                <a:extLst>
                  <a:ext uri="{0D108BD9-81ED-4DB2-BD59-A6C34878D82A}">
                    <a16:rowId xmlns:a16="http://schemas.microsoft.com/office/drawing/2014/main" val="612543472"/>
                  </a:ext>
                </a:extLst>
              </a:tr>
              <a:tr h="365760">
                <a:tc>
                  <a:txBody>
                    <a:bodyPr/>
                    <a:lstStyle/>
                    <a:p>
                      <a:r>
                        <a:rPr lang="en-US" sz="1800"/>
                        <a:t>HR</a:t>
                      </a:r>
                    </a:p>
                  </a:txBody>
                  <a:tcPr anchor="ctr">
                    <a:lnL>
                      <a:noFill/>
                    </a:lnL>
                    <a:lnR>
                      <a:noFill/>
                    </a:lnR>
                    <a:lnT>
                      <a:noFill/>
                    </a:lnT>
                    <a:lnB>
                      <a:noFill/>
                    </a:lnB>
                    <a:noFill/>
                  </a:tcPr>
                </a:tc>
                <a:tc>
                  <a:txBody>
                    <a:bodyPr/>
                    <a:lstStyle/>
                    <a:p>
                      <a:r>
                        <a:rPr lang="en-US" sz="1800"/>
                        <a:t>Brown</a:t>
                      </a:r>
                    </a:p>
                  </a:txBody>
                  <a:tcPr anchor="ctr">
                    <a:lnL>
                      <a:noFill/>
                    </a:lnL>
                    <a:lnR>
                      <a:noFill/>
                    </a:lnR>
                    <a:lnT>
                      <a:noFill/>
                    </a:lnT>
                    <a:lnB>
                      <a:noFill/>
                    </a:lnB>
                    <a:noFill/>
                  </a:tcPr>
                </a:tc>
                <a:tc>
                  <a:txBody>
                    <a:bodyPr/>
                    <a:lstStyle/>
                    <a:p>
                      <a:r>
                        <a:rPr lang="en-US" sz="1800"/>
                        <a:t>Alice</a:t>
                      </a:r>
                    </a:p>
                  </a:txBody>
                  <a:tcPr anchor="ctr">
                    <a:lnL>
                      <a:noFill/>
                    </a:lnL>
                    <a:lnR>
                      <a:noFill/>
                    </a:lnR>
                    <a:lnT>
                      <a:noFill/>
                    </a:lnT>
                    <a:lnB>
                      <a:noFill/>
                    </a:lnB>
                    <a:noFill/>
                  </a:tcPr>
                </a:tc>
                <a:tc>
                  <a:txBody>
                    <a:bodyPr/>
                    <a:lstStyle/>
                    <a:p>
                      <a:r>
                        <a:rPr lang="en-US" sz="1800"/>
                        <a:t>Project X</a:t>
                      </a:r>
                    </a:p>
                  </a:txBody>
                  <a:tcPr anchor="ctr">
                    <a:lnL>
                      <a:noFill/>
                    </a:lnL>
                    <a:lnR>
                      <a:noFill/>
                    </a:lnR>
                    <a:lnT>
                      <a:noFill/>
                    </a:lnT>
                    <a:lnB>
                      <a:noFill/>
                    </a:lnB>
                    <a:noFill/>
                  </a:tcPr>
                </a:tc>
                <a:extLst>
                  <a:ext uri="{0D108BD9-81ED-4DB2-BD59-A6C34878D82A}">
                    <a16:rowId xmlns:a16="http://schemas.microsoft.com/office/drawing/2014/main" val="1321346319"/>
                  </a:ext>
                </a:extLst>
              </a:tr>
              <a:tr h="365760">
                <a:tc>
                  <a:txBody>
                    <a:bodyPr/>
                    <a:lstStyle/>
                    <a:p>
                      <a:r>
                        <a:rPr lang="en-US" sz="1800"/>
                        <a:t>HR</a:t>
                      </a:r>
                    </a:p>
                  </a:txBody>
                  <a:tcPr anchor="ctr">
                    <a:lnL>
                      <a:noFill/>
                    </a:lnL>
                    <a:lnR>
                      <a:noFill/>
                    </a:lnR>
                    <a:lnT>
                      <a:noFill/>
                    </a:lnT>
                    <a:lnB>
                      <a:noFill/>
                    </a:lnB>
                    <a:noFill/>
                  </a:tcPr>
                </a:tc>
                <a:tc>
                  <a:txBody>
                    <a:bodyPr/>
                    <a:lstStyle/>
                    <a:p>
                      <a:r>
                        <a:rPr lang="en-US" sz="1800"/>
                        <a:t>Brown</a:t>
                      </a:r>
                    </a:p>
                  </a:txBody>
                  <a:tcPr anchor="ctr">
                    <a:lnL>
                      <a:noFill/>
                    </a:lnL>
                    <a:lnR>
                      <a:noFill/>
                    </a:lnR>
                    <a:lnT>
                      <a:noFill/>
                    </a:lnT>
                    <a:lnB>
                      <a:noFill/>
                    </a:lnB>
                    <a:noFill/>
                  </a:tcPr>
                </a:tc>
                <a:tc>
                  <a:txBody>
                    <a:bodyPr/>
                    <a:lstStyle/>
                    <a:p>
                      <a:r>
                        <a:rPr lang="en-US" sz="1800"/>
                        <a:t>Bob</a:t>
                      </a:r>
                    </a:p>
                  </a:txBody>
                  <a:tcPr anchor="ctr">
                    <a:lnL>
                      <a:noFill/>
                    </a:lnL>
                    <a:lnR>
                      <a:noFill/>
                    </a:lnR>
                    <a:lnT>
                      <a:noFill/>
                    </a:lnT>
                    <a:lnB>
                      <a:noFill/>
                    </a:lnB>
                    <a:noFill/>
                  </a:tcPr>
                </a:tc>
                <a:tc>
                  <a:txBody>
                    <a:bodyPr/>
                    <a:lstStyle/>
                    <a:p>
                      <a:r>
                        <a:rPr lang="en-US" sz="1800"/>
                        <a:t>Project Y</a:t>
                      </a:r>
                    </a:p>
                  </a:txBody>
                  <a:tcPr anchor="ctr">
                    <a:lnL>
                      <a:noFill/>
                    </a:lnL>
                    <a:lnR>
                      <a:noFill/>
                    </a:lnR>
                    <a:lnT>
                      <a:noFill/>
                    </a:lnT>
                    <a:lnB>
                      <a:noFill/>
                    </a:lnB>
                    <a:noFill/>
                  </a:tcPr>
                </a:tc>
                <a:extLst>
                  <a:ext uri="{0D108BD9-81ED-4DB2-BD59-A6C34878D82A}">
                    <a16:rowId xmlns:a16="http://schemas.microsoft.com/office/drawing/2014/main" val="3112391883"/>
                  </a:ext>
                </a:extLst>
              </a:tr>
              <a:tr h="365760">
                <a:tc>
                  <a:txBody>
                    <a:bodyPr/>
                    <a:lstStyle/>
                    <a:p>
                      <a:r>
                        <a:rPr lang="en-US" sz="1800"/>
                        <a:t>IT</a:t>
                      </a:r>
                    </a:p>
                  </a:txBody>
                  <a:tcPr anchor="ctr">
                    <a:lnL>
                      <a:noFill/>
                    </a:lnL>
                    <a:lnR>
                      <a:noFill/>
                    </a:lnR>
                    <a:lnT>
                      <a:noFill/>
                    </a:lnT>
                    <a:lnB>
                      <a:noFill/>
                    </a:lnB>
                    <a:noFill/>
                  </a:tcPr>
                </a:tc>
                <a:tc>
                  <a:txBody>
                    <a:bodyPr/>
                    <a:lstStyle/>
                    <a:p>
                      <a:r>
                        <a:rPr lang="en-US" sz="1800"/>
                        <a:t>Adams</a:t>
                      </a:r>
                    </a:p>
                  </a:txBody>
                  <a:tcPr anchor="ctr">
                    <a:lnL>
                      <a:noFill/>
                    </a:lnL>
                    <a:lnR>
                      <a:noFill/>
                    </a:lnR>
                    <a:lnT>
                      <a:noFill/>
                    </a:lnT>
                    <a:lnB>
                      <a:noFill/>
                    </a:lnB>
                    <a:noFill/>
                  </a:tcPr>
                </a:tc>
                <a:tc>
                  <a:txBody>
                    <a:bodyPr/>
                    <a:lstStyle/>
                    <a:p>
                      <a:r>
                        <a:rPr lang="en-US" sz="1800"/>
                        <a:t>John</a:t>
                      </a:r>
                    </a:p>
                  </a:txBody>
                  <a:tcPr anchor="ctr">
                    <a:lnL>
                      <a:noFill/>
                    </a:lnL>
                    <a:lnR>
                      <a:noFill/>
                    </a:lnR>
                    <a:lnT>
                      <a:noFill/>
                    </a:lnT>
                    <a:lnB>
                      <a:noFill/>
                    </a:lnB>
                    <a:noFill/>
                  </a:tcPr>
                </a:tc>
                <a:tc>
                  <a:txBody>
                    <a:bodyPr/>
                    <a:lstStyle/>
                    <a:p>
                      <a:r>
                        <a:rPr lang="en-US" sz="1800"/>
                        <a:t>Project Z</a:t>
                      </a:r>
                    </a:p>
                  </a:txBody>
                  <a:tcPr anchor="ctr">
                    <a:lnL>
                      <a:noFill/>
                    </a:lnL>
                    <a:lnR>
                      <a:noFill/>
                    </a:lnR>
                    <a:lnT>
                      <a:noFill/>
                    </a:lnT>
                    <a:lnB>
                      <a:noFill/>
                    </a:lnB>
                    <a:noFill/>
                  </a:tcPr>
                </a:tc>
                <a:extLst>
                  <a:ext uri="{0D108BD9-81ED-4DB2-BD59-A6C34878D82A}">
                    <a16:rowId xmlns:a16="http://schemas.microsoft.com/office/drawing/2014/main" val="3738037061"/>
                  </a:ext>
                </a:extLst>
              </a:tr>
              <a:tr h="365760">
                <a:tc>
                  <a:txBody>
                    <a:bodyPr/>
                    <a:lstStyle/>
                    <a:p>
                      <a:r>
                        <a:rPr lang="en-US" sz="1800"/>
                        <a:t>IT</a:t>
                      </a:r>
                    </a:p>
                  </a:txBody>
                  <a:tcPr anchor="ctr">
                    <a:lnL>
                      <a:noFill/>
                    </a:lnL>
                    <a:lnR>
                      <a:noFill/>
                    </a:lnR>
                    <a:lnT>
                      <a:noFill/>
                    </a:lnT>
                    <a:lnB>
                      <a:noFill/>
                    </a:lnB>
                    <a:noFill/>
                  </a:tcPr>
                </a:tc>
                <a:tc>
                  <a:txBody>
                    <a:bodyPr/>
                    <a:lstStyle/>
                    <a:p>
                      <a:r>
                        <a:rPr lang="en-US" sz="1800"/>
                        <a:t>Clark</a:t>
                      </a:r>
                    </a:p>
                  </a:txBody>
                  <a:tcPr anchor="ctr">
                    <a:lnL>
                      <a:noFill/>
                    </a:lnL>
                    <a:lnR>
                      <a:noFill/>
                    </a:lnR>
                    <a:lnT>
                      <a:noFill/>
                    </a:lnT>
                    <a:lnB>
                      <a:noFill/>
                    </a:lnB>
                    <a:noFill/>
                  </a:tcPr>
                </a:tc>
                <a:tc>
                  <a:txBody>
                    <a:bodyPr/>
                    <a:lstStyle/>
                    <a:p>
                      <a:r>
                        <a:rPr lang="en-US" sz="1800"/>
                        <a:t>Mike</a:t>
                      </a:r>
                    </a:p>
                  </a:txBody>
                  <a:tcPr anchor="ctr">
                    <a:lnL>
                      <a:noFill/>
                    </a:lnL>
                    <a:lnR>
                      <a:noFill/>
                    </a:lnR>
                    <a:lnT>
                      <a:noFill/>
                    </a:lnT>
                    <a:lnB>
                      <a:noFill/>
                    </a:lnB>
                    <a:noFill/>
                  </a:tcPr>
                </a:tc>
                <a:tc>
                  <a:txBody>
                    <a:bodyPr/>
                    <a:lstStyle/>
                    <a:p>
                      <a:r>
                        <a:rPr lang="en-US" sz="1800" dirty="0"/>
                        <a:t>Project A</a:t>
                      </a:r>
                    </a:p>
                  </a:txBody>
                  <a:tcPr anchor="ctr">
                    <a:lnL>
                      <a:noFill/>
                    </a:lnL>
                    <a:lnR>
                      <a:noFill/>
                    </a:lnR>
                    <a:lnT>
                      <a:noFill/>
                    </a:lnT>
                    <a:lnB>
                      <a:noFill/>
                    </a:lnB>
                    <a:noFill/>
                  </a:tcPr>
                </a:tc>
                <a:extLst>
                  <a:ext uri="{0D108BD9-81ED-4DB2-BD59-A6C34878D82A}">
                    <a16:rowId xmlns:a16="http://schemas.microsoft.com/office/drawing/2014/main" val="2784949286"/>
                  </a:ext>
                </a:extLst>
              </a:tr>
            </a:tbl>
          </a:graphicData>
        </a:graphic>
      </p:graphicFrame>
    </p:spTree>
    <p:extLst>
      <p:ext uri="{BB962C8B-B14F-4D97-AF65-F5344CB8AC3E}">
        <p14:creationId xmlns:p14="http://schemas.microsoft.com/office/powerpoint/2010/main" val="1400057841"/>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0F406BC5-C518-5980-85AF-20D28A0BB7AF}"/>
              </a:ext>
            </a:extLst>
          </p:cNvPr>
          <p:cNvSpPr>
            <a:spLocks noGrp="1"/>
          </p:cNvSpPr>
          <p:nvPr>
            <p:ph type="title"/>
          </p:nvPr>
        </p:nvSpPr>
        <p:spPr>
          <a:xfrm>
            <a:off x="0" y="273050"/>
            <a:ext cx="8685213" cy="1143000"/>
          </a:xfrm>
        </p:spPr>
        <p:txBody>
          <a:bodyPr/>
          <a:lstStyle/>
          <a:p>
            <a:br>
              <a:rPr lang="en-US" altLang="en-US">
                <a:ea typeface="ＭＳ Ｐゴシック" panose="020B0600070205080204" pitchFamily="34" charset="-128"/>
              </a:rPr>
            </a:br>
            <a:r>
              <a:rPr lang="en-US" altLang="en-US">
                <a:ea typeface="ＭＳ Ｐゴシック" panose="020B0600070205080204" pitchFamily="34" charset="-128"/>
              </a:rPr>
              <a:t>Basic SQL Retrieval Query Block</a:t>
            </a:r>
          </a:p>
        </p:txBody>
      </p:sp>
      <p:sp>
        <p:nvSpPr>
          <p:cNvPr id="61444" name="Slide Number Placeholder 3">
            <a:extLst>
              <a:ext uri="{FF2B5EF4-FFF2-40B4-BE49-F238E27FC236}">
                <a16:creationId xmlns:a16="http://schemas.microsoft.com/office/drawing/2014/main" id="{576304CA-F1E8-0B08-0AD8-94E5438228A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6- 43</a:t>
            </a:r>
            <a:endParaRPr lang="en-CA" altLang="en-US" sz="1400">
              <a:solidFill>
                <a:srgbClr val="990033"/>
              </a:solidFill>
            </a:endParaRPr>
          </a:p>
        </p:txBody>
      </p:sp>
      <p:pic>
        <p:nvPicPr>
          <p:cNvPr id="3" name="Picture 2" descr="A black text with black text&#10;&#10;Description automatically generated with medium confidence">
            <a:extLst>
              <a:ext uri="{FF2B5EF4-FFF2-40B4-BE49-F238E27FC236}">
                <a16:creationId xmlns:a16="http://schemas.microsoft.com/office/drawing/2014/main" id="{46B77910-F92A-1048-F1AB-48D7E305D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2156" y="2971800"/>
            <a:ext cx="4660900" cy="1651000"/>
          </a:xfrm>
          <a:prstGeom prst="rect">
            <a:avLst/>
          </a:prstGeom>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69649-6CD5-A023-CA59-691B273E7AD3}"/>
              </a:ext>
            </a:extLst>
          </p:cNvPr>
          <p:cNvSpPr>
            <a:spLocks noGrp="1"/>
          </p:cNvSpPr>
          <p:nvPr>
            <p:ph type="title"/>
          </p:nvPr>
        </p:nvSpPr>
        <p:spPr/>
        <p:txBody>
          <a:bodyPr/>
          <a:lstStyle/>
          <a:p>
            <a:r>
              <a:rPr lang="en-TR" dirty="0"/>
              <a:t>NULL Values</a:t>
            </a:r>
          </a:p>
        </p:txBody>
      </p:sp>
      <p:sp>
        <p:nvSpPr>
          <p:cNvPr id="3" name="Content Placeholder 2">
            <a:extLst>
              <a:ext uri="{FF2B5EF4-FFF2-40B4-BE49-F238E27FC236}">
                <a16:creationId xmlns:a16="http://schemas.microsoft.com/office/drawing/2014/main" id="{F9729515-74C7-63AB-EEFC-E3C95D35AD29}"/>
              </a:ext>
            </a:extLst>
          </p:cNvPr>
          <p:cNvSpPr>
            <a:spLocks noGrp="1"/>
          </p:cNvSpPr>
          <p:nvPr>
            <p:ph idx="1"/>
          </p:nvPr>
        </p:nvSpPr>
        <p:spPr/>
        <p:txBody>
          <a:bodyPr/>
          <a:lstStyle/>
          <a:p>
            <a:r>
              <a:rPr lang="en-US" sz="2400" dirty="0">
                <a:solidFill>
                  <a:srgbClr val="181617"/>
                </a:solidFill>
                <a:effectLst/>
                <a:latin typeface="Helvetica" pitchFamily="2" charset="0"/>
              </a:rPr>
              <a:t>An important concept is that of NULL values, which are used to represent the values of attributes that may be unknown or may not apply to a tuple.</a:t>
            </a:r>
          </a:p>
          <a:p>
            <a:r>
              <a:rPr lang="en-US" sz="2400" dirty="0">
                <a:solidFill>
                  <a:srgbClr val="181617"/>
                </a:solidFill>
                <a:effectLst/>
                <a:latin typeface="Helvetica" pitchFamily="2" charset="0"/>
              </a:rPr>
              <a:t>A special value, called NULL, is used in these cases</a:t>
            </a:r>
          </a:p>
          <a:p>
            <a:r>
              <a:rPr lang="en-US" sz="2400" dirty="0">
                <a:solidFill>
                  <a:srgbClr val="181617"/>
                </a:solidFill>
                <a:effectLst/>
                <a:latin typeface="Helvetica" pitchFamily="2" charset="0"/>
              </a:rPr>
              <a:t>In general, we can have several meanings for NULL values, such as </a:t>
            </a:r>
            <a:r>
              <a:rPr lang="en-US" sz="2400" dirty="0">
                <a:solidFill>
                  <a:srgbClr val="181617"/>
                </a:solidFill>
                <a:effectLst/>
                <a:highlight>
                  <a:srgbClr val="FFFF00"/>
                </a:highlight>
                <a:latin typeface="Helvetica" pitchFamily="2" charset="0"/>
              </a:rPr>
              <a:t>value unknown</a:t>
            </a:r>
            <a:r>
              <a:rPr lang="en-US" sz="2400" dirty="0">
                <a:solidFill>
                  <a:srgbClr val="181617"/>
                </a:solidFill>
                <a:effectLst/>
                <a:latin typeface="Helvetica" pitchFamily="2" charset="0"/>
              </a:rPr>
              <a:t>, value exists but is </a:t>
            </a:r>
            <a:r>
              <a:rPr lang="en-US" sz="2400" dirty="0">
                <a:solidFill>
                  <a:srgbClr val="181617"/>
                </a:solidFill>
                <a:effectLst/>
                <a:highlight>
                  <a:srgbClr val="FFFF00"/>
                </a:highlight>
                <a:latin typeface="Helvetica" pitchFamily="2" charset="0"/>
              </a:rPr>
              <a:t>not available</a:t>
            </a:r>
            <a:r>
              <a:rPr lang="en-US" sz="2400" dirty="0">
                <a:solidFill>
                  <a:srgbClr val="181617"/>
                </a:solidFill>
                <a:effectLst/>
                <a:latin typeface="Helvetica" pitchFamily="2" charset="0"/>
              </a:rPr>
              <a:t>, or </a:t>
            </a:r>
            <a:r>
              <a:rPr lang="en-US" sz="2400" dirty="0">
                <a:solidFill>
                  <a:srgbClr val="181617"/>
                </a:solidFill>
                <a:effectLst/>
                <a:highlight>
                  <a:srgbClr val="FFFF00"/>
                </a:highlight>
                <a:latin typeface="Helvetica" pitchFamily="2" charset="0"/>
              </a:rPr>
              <a:t>attribute does not apply to this tuple </a:t>
            </a:r>
            <a:r>
              <a:rPr lang="en-US" sz="2400" dirty="0">
                <a:solidFill>
                  <a:srgbClr val="181617"/>
                </a:solidFill>
                <a:effectLst/>
                <a:latin typeface="Helvetica" pitchFamily="2" charset="0"/>
              </a:rPr>
              <a:t>(also known as value undefined).</a:t>
            </a:r>
          </a:p>
          <a:p>
            <a:r>
              <a:rPr lang="en-US" sz="2400" dirty="0">
                <a:solidFill>
                  <a:srgbClr val="181617"/>
                </a:solidFill>
                <a:effectLst/>
                <a:latin typeface="Helvetica" pitchFamily="2" charset="0"/>
              </a:rPr>
              <a:t>Two NULL values are not equal. Especially during queries.</a:t>
            </a:r>
          </a:p>
          <a:p>
            <a:endParaRPr lang="en-US" sz="2400" dirty="0">
              <a:solidFill>
                <a:srgbClr val="181617"/>
              </a:solidFill>
              <a:effectLst/>
              <a:latin typeface="Helvetica" pitchFamily="2" charset="0"/>
            </a:endParaRPr>
          </a:p>
          <a:p>
            <a:endParaRPr lang="en-TR" sz="2400" dirty="0"/>
          </a:p>
        </p:txBody>
      </p:sp>
      <p:sp>
        <p:nvSpPr>
          <p:cNvPr id="4" name="Slide Number Placeholder 3">
            <a:extLst>
              <a:ext uri="{FF2B5EF4-FFF2-40B4-BE49-F238E27FC236}">
                <a16:creationId xmlns:a16="http://schemas.microsoft.com/office/drawing/2014/main" id="{F6EA1082-FB78-D01B-BC81-ED0E8491A16D}"/>
              </a:ext>
            </a:extLst>
          </p:cNvPr>
          <p:cNvSpPr>
            <a:spLocks noGrp="1"/>
          </p:cNvSpPr>
          <p:nvPr>
            <p:ph type="sldNum" sz="quarter" idx="10"/>
          </p:nvPr>
        </p:nvSpPr>
        <p:spPr/>
        <p:txBody>
          <a:bodyPr/>
          <a:lstStyle/>
          <a:p>
            <a:pPr>
              <a:defRPr/>
            </a:pPr>
            <a:r>
              <a:rPr lang="en-US" altLang="tr-TR"/>
              <a:t>Slide 5- </a:t>
            </a:r>
            <a:fld id="{B188EADB-39CB-F745-A9F1-035B98B47C80}" type="slidenum">
              <a:rPr lang="en-US" altLang="tr-TR" smtClean="0"/>
              <a:pPr>
                <a:defRPr/>
              </a:pPr>
              <a:t>57</a:t>
            </a:fld>
            <a:endParaRPr lang="en-CA" altLang="tr-TR"/>
          </a:p>
        </p:txBody>
      </p:sp>
    </p:spTree>
    <p:extLst>
      <p:ext uri="{BB962C8B-B14F-4D97-AF65-F5344CB8AC3E}">
        <p14:creationId xmlns:p14="http://schemas.microsoft.com/office/powerpoint/2010/main" val="3467919700"/>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3">
            <a:extLst>
              <a:ext uri="{FF2B5EF4-FFF2-40B4-BE49-F238E27FC236}">
                <a16:creationId xmlns:a16="http://schemas.microsoft.com/office/drawing/2014/main" id="{26F42613-A30E-F7A0-F9B0-141008C50A6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tr-TR" sz="1400">
                <a:solidFill>
                  <a:srgbClr val="990033"/>
                </a:solidFill>
              </a:rPr>
              <a:t>Slide 5- </a:t>
            </a:r>
            <a:fld id="{4723C853-481E-444A-8C83-E2A245CB5F8D}" type="slidenum">
              <a:rPr lang="en-US" altLang="tr-TR" sz="1400" smtClean="0">
                <a:solidFill>
                  <a:srgbClr val="990033"/>
                </a:solidFill>
              </a:rPr>
              <a:pPr>
                <a:spcBef>
                  <a:spcPct val="0"/>
                </a:spcBef>
                <a:buClrTx/>
                <a:buSzTx/>
                <a:buFontTx/>
                <a:buNone/>
              </a:pPr>
              <a:t>58</a:t>
            </a:fld>
            <a:endParaRPr lang="en-CA" altLang="tr-TR" sz="1400">
              <a:solidFill>
                <a:srgbClr val="990033"/>
              </a:solidFill>
            </a:endParaRPr>
          </a:p>
        </p:txBody>
      </p:sp>
      <p:sp>
        <p:nvSpPr>
          <p:cNvPr id="47107" name="Rectangle 4">
            <a:extLst>
              <a:ext uri="{FF2B5EF4-FFF2-40B4-BE49-F238E27FC236}">
                <a16:creationId xmlns:a16="http://schemas.microsoft.com/office/drawing/2014/main" id="{1646F2E0-45A6-7748-86B5-94044AFC2B03}"/>
              </a:ext>
            </a:extLst>
          </p:cNvPr>
          <p:cNvSpPr>
            <a:spLocks noGrp="1" noChangeArrowheads="1"/>
          </p:cNvSpPr>
          <p:nvPr>
            <p:ph type="title"/>
          </p:nvPr>
        </p:nvSpPr>
        <p:spPr/>
        <p:txBody>
          <a:bodyPr/>
          <a:lstStyle/>
          <a:p>
            <a:pPr eaLnBrk="1" hangingPunct="1"/>
            <a:r>
              <a:rPr lang="en-US" altLang="tr-TR">
                <a:ea typeface="ＭＳ Ｐゴシック" panose="020B0600070205080204" pitchFamily="34" charset="-128"/>
              </a:rPr>
              <a:t>Relational Integrity Constraints</a:t>
            </a:r>
          </a:p>
        </p:txBody>
      </p:sp>
      <p:sp>
        <p:nvSpPr>
          <p:cNvPr id="47108" name="Rectangle 5">
            <a:extLst>
              <a:ext uri="{FF2B5EF4-FFF2-40B4-BE49-F238E27FC236}">
                <a16:creationId xmlns:a16="http://schemas.microsoft.com/office/drawing/2014/main" id="{581C9C28-A8FA-F43A-51C8-821512671BC0}"/>
              </a:ext>
            </a:extLst>
          </p:cNvPr>
          <p:cNvSpPr>
            <a:spLocks noGrp="1" noChangeArrowheads="1"/>
          </p:cNvSpPr>
          <p:nvPr>
            <p:ph type="body" idx="1"/>
          </p:nvPr>
        </p:nvSpPr>
        <p:spPr/>
        <p:txBody>
          <a:bodyPr/>
          <a:lstStyle/>
          <a:p>
            <a:pPr eaLnBrk="1" hangingPunct="1"/>
            <a:r>
              <a:rPr lang="en-US" altLang="tr-TR" sz="2400" dirty="0">
                <a:ea typeface="ＭＳ Ｐゴシック" panose="020B0600070205080204" pitchFamily="34" charset="-128"/>
              </a:rPr>
              <a:t>Constraints are </a:t>
            </a:r>
            <a:r>
              <a:rPr lang="en-US" altLang="tr-TR" sz="2400" b="1" dirty="0">
                <a:ea typeface="ＭＳ Ｐゴシック" panose="020B0600070205080204" pitchFamily="34" charset="-128"/>
              </a:rPr>
              <a:t>conditions</a:t>
            </a:r>
            <a:r>
              <a:rPr lang="en-US" altLang="tr-TR" sz="2400" dirty="0">
                <a:ea typeface="ＭＳ Ｐゴシック" panose="020B0600070205080204" pitchFamily="34" charset="-128"/>
              </a:rPr>
              <a:t> that must hold on </a:t>
            </a:r>
            <a:r>
              <a:rPr lang="en-US" altLang="tr-TR" sz="2400" b="1" dirty="0">
                <a:ea typeface="ＭＳ Ｐゴシック" panose="020B0600070205080204" pitchFamily="34" charset="-128"/>
              </a:rPr>
              <a:t>all</a:t>
            </a:r>
            <a:r>
              <a:rPr lang="en-US" altLang="tr-TR" sz="2400" dirty="0">
                <a:ea typeface="ＭＳ Ｐゴシック" panose="020B0600070205080204" pitchFamily="34" charset="-128"/>
              </a:rPr>
              <a:t>  valid relation states.</a:t>
            </a:r>
          </a:p>
          <a:p>
            <a:pPr eaLnBrk="1" hangingPunct="1"/>
            <a:r>
              <a:rPr lang="en-US" altLang="tr-TR" sz="2400" dirty="0">
                <a:ea typeface="ＭＳ Ｐゴシック" panose="020B0600070205080204" pitchFamily="34" charset="-128"/>
              </a:rPr>
              <a:t>There are three </a:t>
            </a:r>
            <a:r>
              <a:rPr lang="en-US" altLang="tr-TR" sz="2400" i="1" dirty="0">
                <a:ea typeface="ＭＳ Ｐゴシック" panose="020B0600070205080204" pitchFamily="34" charset="-128"/>
              </a:rPr>
              <a:t>main types</a:t>
            </a:r>
            <a:r>
              <a:rPr lang="en-US" altLang="tr-TR" sz="2400" dirty="0">
                <a:ea typeface="ＭＳ Ｐゴシック" panose="020B0600070205080204" pitchFamily="34" charset="-128"/>
              </a:rPr>
              <a:t> of (explicit schema-based) constraints that can be expressed in the relational model:</a:t>
            </a:r>
          </a:p>
          <a:p>
            <a:pPr lvl="1" eaLnBrk="1" hangingPunct="1"/>
            <a:r>
              <a:rPr lang="en-US" altLang="tr-TR" sz="2200" b="1" dirty="0">
                <a:ea typeface="ＭＳ Ｐゴシック" panose="020B0600070205080204" pitchFamily="34" charset="-128"/>
              </a:rPr>
              <a:t>Key</a:t>
            </a:r>
            <a:r>
              <a:rPr lang="en-US" altLang="tr-TR" sz="2200" dirty="0">
                <a:ea typeface="ＭＳ Ｐゴシック" panose="020B0600070205080204" pitchFamily="34" charset="-128"/>
              </a:rPr>
              <a:t> constraints (uniqueness but usually allows null)</a:t>
            </a:r>
          </a:p>
          <a:p>
            <a:pPr lvl="1" eaLnBrk="1" hangingPunct="1"/>
            <a:r>
              <a:rPr lang="en-US" altLang="tr-TR" sz="2200" b="1" dirty="0">
                <a:ea typeface="ＭＳ Ｐゴシック" panose="020B0600070205080204" pitchFamily="34" charset="-128"/>
              </a:rPr>
              <a:t>Entity</a:t>
            </a:r>
            <a:r>
              <a:rPr lang="en-US" altLang="tr-TR" sz="2200" dirty="0">
                <a:ea typeface="ＭＳ Ｐゴシック" panose="020B0600070205080204" pitchFamily="34" charset="-128"/>
              </a:rPr>
              <a:t> </a:t>
            </a:r>
            <a:r>
              <a:rPr lang="en-US" altLang="tr-TR" sz="2200" b="1" dirty="0">
                <a:ea typeface="ＭＳ Ｐゴシック" panose="020B0600070205080204" pitchFamily="34" charset="-128"/>
              </a:rPr>
              <a:t>integrity</a:t>
            </a:r>
            <a:r>
              <a:rPr lang="en-US" altLang="tr-TR" sz="2200" dirty="0">
                <a:ea typeface="ＭＳ Ｐゴシック" panose="020B0600070205080204" pitchFamily="34" charset="-128"/>
              </a:rPr>
              <a:t> constraints (primary keys cannot be null)</a:t>
            </a:r>
          </a:p>
          <a:p>
            <a:pPr lvl="1" eaLnBrk="1" hangingPunct="1"/>
            <a:r>
              <a:rPr lang="en-US" altLang="tr-TR" sz="2200" b="1" dirty="0">
                <a:ea typeface="ＭＳ Ｐゴシック" panose="020B0600070205080204" pitchFamily="34" charset="-128"/>
              </a:rPr>
              <a:t>Referential integrity</a:t>
            </a:r>
            <a:r>
              <a:rPr lang="en-US" altLang="tr-TR" sz="2200" dirty="0">
                <a:ea typeface="ＭＳ Ｐゴシック" panose="020B0600070205080204" pitchFamily="34" charset="-128"/>
              </a:rPr>
              <a:t> constraints</a:t>
            </a:r>
          </a:p>
          <a:p>
            <a:pPr eaLnBrk="1" hangingPunct="1"/>
            <a:r>
              <a:rPr lang="en-US" altLang="tr-TR" sz="2400" dirty="0">
                <a:ea typeface="ＭＳ Ｐゴシック" panose="020B0600070205080204" pitchFamily="34" charset="-128"/>
              </a:rPr>
              <a:t>Another schema-based constraint is the </a:t>
            </a:r>
            <a:r>
              <a:rPr lang="en-US" altLang="tr-TR" sz="2400" b="1" dirty="0">
                <a:ea typeface="ＭＳ Ｐゴシック" panose="020B0600070205080204" pitchFamily="34" charset="-128"/>
              </a:rPr>
              <a:t>domain</a:t>
            </a:r>
            <a:r>
              <a:rPr lang="en-US" altLang="tr-TR" sz="2400" dirty="0">
                <a:ea typeface="ＭＳ Ｐゴシック" panose="020B0600070205080204" pitchFamily="34" charset="-128"/>
              </a:rPr>
              <a:t> constraint</a:t>
            </a:r>
          </a:p>
          <a:p>
            <a:pPr lvl="1" eaLnBrk="1" hangingPunct="1"/>
            <a:r>
              <a:rPr lang="en-US" altLang="tr-TR" sz="2200" dirty="0">
                <a:ea typeface="ＭＳ Ｐゴシック" panose="020B0600070205080204" pitchFamily="34" charset="-128"/>
              </a:rPr>
              <a:t>Every value in a tuple must be from the </a:t>
            </a:r>
            <a:r>
              <a:rPr lang="en-US" altLang="tr-TR" sz="2200" i="1" dirty="0">
                <a:ea typeface="ＭＳ Ｐゴシック" panose="020B0600070205080204" pitchFamily="34" charset="-128"/>
              </a:rPr>
              <a:t>domain of its attribute</a:t>
            </a:r>
            <a:r>
              <a:rPr lang="en-US" altLang="tr-TR" sz="2200" dirty="0">
                <a:ea typeface="ＭＳ Ｐゴシック" panose="020B0600070205080204" pitchFamily="34" charset="-128"/>
              </a:rPr>
              <a:t> (or it could be </a:t>
            </a:r>
            <a:r>
              <a:rPr lang="en-US" altLang="tr-TR" sz="2200" b="1" dirty="0">
                <a:ea typeface="ＭＳ Ｐゴシック" panose="020B0600070205080204" pitchFamily="34" charset="-128"/>
              </a:rPr>
              <a:t>null</a:t>
            </a:r>
            <a:r>
              <a:rPr lang="en-US" altLang="tr-TR" sz="2200" dirty="0">
                <a:ea typeface="ＭＳ Ｐゴシック" panose="020B0600070205080204" pitchFamily="34" charset="-128"/>
              </a:rPr>
              <a:t>, if allowed for that attribute)</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6E371000-C4E0-C858-5A87-6BF4AD07742A}"/>
              </a:ext>
            </a:extLst>
          </p:cNvPr>
          <p:cNvSpPr>
            <a:spLocks noGrp="1"/>
          </p:cNvSpPr>
          <p:nvPr>
            <p:ph type="title"/>
          </p:nvPr>
        </p:nvSpPr>
        <p:spPr/>
        <p:txBody>
          <a:bodyPr/>
          <a:lstStyle/>
          <a:p>
            <a:r>
              <a:rPr lang="en-US" altLang="en-US">
                <a:ea typeface="ＭＳ Ｐゴシック" panose="020B0600070205080204" pitchFamily="34" charset="-128"/>
              </a:rPr>
              <a:t>INSERT, DELETE, and UPDATE Statements in SQL</a:t>
            </a:r>
          </a:p>
        </p:txBody>
      </p:sp>
      <p:sp>
        <p:nvSpPr>
          <p:cNvPr id="62467" name="Content Placeholder 2">
            <a:extLst>
              <a:ext uri="{FF2B5EF4-FFF2-40B4-BE49-F238E27FC236}">
                <a16:creationId xmlns:a16="http://schemas.microsoft.com/office/drawing/2014/main" id="{DDDBFD84-6935-B464-5217-8A1785E52747}"/>
              </a:ext>
            </a:extLst>
          </p:cNvPr>
          <p:cNvSpPr>
            <a:spLocks noGrp="1"/>
          </p:cNvSpPr>
          <p:nvPr>
            <p:ph idx="1"/>
          </p:nvPr>
        </p:nvSpPr>
        <p:spPr/>
        <p:txBody>
          <a:bodyPr/>
          <a:lstStyle/>
          <a:p>
            <a:r>
              <a:rPr lang="en-US" altLang="en-US">
                <a:ea typeface="ＭＳ Ｐゴシック" panose="020B0600070205080204" pitchFamily="34" charset="-128"/>
              </a:rPr>
              <a:t>Three commands used to modify the database: </a:t>
            </a:r>
          </a:p>
          <a:p>
            <a:pPr lvl="1"/>
            <a:r>
              <a:rPr lang="en-US" altLang="en-US">
                <a:latin typeface="Courier New" panose="02070309020205020404" pitchFamily="49" charset="0"/>
                <a:ea typeface="ＭＳ Ｐゴシック" panose="020B0600070205080204" pitchFamily="34" charset="-128"/>
                <a:cs typeface="Courier New" panose="02070309020205020404" pitchFamily="49" charset="0"/>
              </a:rPr>
              <a:t>INSERT</a:t>
            </a:r>
            <a:r>
              <a:rPr lang="en-US" altLang="en-US">
                <a:ea typeface="ＭＳ Ｐゴシック" panose="020B0600070205080204" pitchFamily="34" charset="-128"/>
              </a:rPr>
              <a:t>, </a:t>
            </a:r>
            <a:r>
              <a:rPr lang="en-US" altLang="en-US">
                <a:latin typeface="Courier New" panose="02070309020205020404" pitchFamily="49" charset="0"/>
                <a:ea typeface="ＭＳ Ｐゴシック" panose="020B0600070205080204" pitchFamily="34" charset="-128"/>
                <a:cs typeface="Courier New" panose="02070309020205020404" pitchFamily="49" charset="0"/>
              </a:rPr>
              <a:t>DELETE</a:t>
            </a:r>
            <a:r>
              <a:rPr lang="en-US" altLang="en-US">
                <a:ea typeface="ＭＳ Ｐゴシック" panose="020B0600070205080204" pitchFamily="34" charset="-128"/>
              </a:rPr>
              <a:t>, </a:t>
            </a:r>
            <a:r>
              <a:rPr lang="en-US" altLang="en-US" sz="2800">
                <a:solidFill>
                  <a:schemeClr val="tx2"/>
                </a:solidFill>
                <a:ea typeface="ＭＳ Ｐゴシック" panose="020B0600070205080204" pitchFamily="34" charset="-128"/>
              </a:rPr>
              <a:t>and</a:t>
            </a:r>
            <a:r>
              <a:rPr lang="en-US" altLang="en-US">
                <a:ea typeface="ＭＳ Ｐゴシック" panose="020B0600070205080204" pitchFamily="34" charset="-128"/>
              </a:rPr>
              <a:t> </a:t>
            </a:r>
            <a:r>
              <a:rPr lang="en-US" altLang="en-US">
                <a:latin typeface="Courier New" panose="02070309020205020404" pitchFamily="49" charset="0"/>
                <a:ea typeface="ＭＳ Ｐゴシック" panose="020B0600070205080204" pitchFamily="34" charset="-128"/>
                <a:cs typeface="Courier New" panose="02070309020205020404" pitchFamily="49" charset="0"/>
              </a:rPr>
              <a:t>UPDATE</a:t>
            </a:r>
          </a:p>
          <a:p>
            <a:r>
              <a:rPr lang="en-US" altLang="en-US" sz="2600">
                <a:solidFill>
                  <a:srgbClr val="800000"/>
                </a:solidFill>
                <a:latin typeface="Courier New" panose="02070309020205020404" pitchFamily="49" charset="0"/>
                <a:ea typeface="ＭＳ Ｐゴシック" panose="020B0600070205080204" pitchFamily="34" charset="-128"/>
                <a:cs typeface="Courier New" panose="02070309020205020404" pitchFamily="49" charset="0"/>
              </a:rPr>
              <a:t>INSERT</a:t>
            </a:r>
            <a:r>
              <a:rPr lang="en-US" altLang="en-US">
                <a:latin typeface="Courier New" panose="02070309020205020404" pitchFamily="49" charset="0"/>
                <a:ea typeface="ＭＳ Ｐゴシック" panose="020B0600070205080204" pitchFamily="34" charset="-128"/>
                <a:cs typeface="Courier New" panose="02070309020205020404" pitchFamily="49" charset="0"/>
              </a:rPr>
              <a:t> </a:t>
            </a:r>
            <a:r>
              <a:rPr lang="en-US" altLang="en-US">
                <a:ea typeface="ＭＳ Ｐゴシック" panose="020B0600070205080204" pitchFamily="34" charset="-128"/>
              </a:rPr>
              <a:t>typically inserts a tuple (row) in a relation (table)</a:t>
            </a:r>
          </a:p>
          <a:p>
            <a:r>
              <a:rPr lang="en-US" altLang="en-US" sz="2600">
                <a:solidFill>
                  <a:srgbClr val="800000"/>
                </a:solidFill>
                <a:latin typeface="Courier New" panose="02070309020205020404" pitchFamily="49" charset="0"/>
                <a:ea typeface="ＭＳ Ｐゴシック" panose="020B0600070205080204" pitchFamily="34" charset="-128"/>
                <a:cs typeface="Courier New" panose="02070309020205020404" pitchFamily="49" charset="0"/>
              </a:rPr>
              <a:t>UPDATE</a:t>
            </a:r>
            <a:r>
              <a:rPr lang="en-US" altLang="en-US">
                <a:latin typeface="Courier New" panose="02070309020205020404" pitchFamily="49" charset="0"/>
                <a:ea typeface="ＭＳ Ｐゴシック" panose="020B0600070205080204" pitchFamily="34" charset="-128"/>
                <a:cs typeface="Courier New" panose="02070309020205020404" pitchFamily="49" charset="0"/>
              </a:rPr>
              <a:t> </a:t>
            </a:r>
            <a:r>
              <a:rPr lang="en-US" altLang="en-US">
                <a:ea typeface="ＭＳ Ｐゴシック" panose="020B0600070205080204" pitchFamily="34" charset="-128"/>
              </a:rPr>
              <a:t>may update a number of tuples (rows) in a relation (table) that satisfy the condition</a:t>
            </a:r>
          </a:p>
          <a:p>
            <a:r>
              <a:rPr lang="en-US" altLang="en-US" sz="2600">
                <a:solidFill>
                  <a:srgbClr val="800000"/>
                </a:solidFill>
                <a:latin typeface="Courier New" panose="02070309020205020404" pitchFamily="49" charset="0"/>
                <a:ea typeface="ＭＳ Ｐゴシック" panose="020B0600070205080204" pitchFamily="34" charset="-128"/>
                <a:cs typeface="Courier New" panose="02070309020205020404" pitchFamily="49" charset="0"/>
              </a:rPr>
              <a:t>DELETE</a:t>
            </a:r>
            <a:r>
              <a:rPr lang="en-US" altLang="en-US">
                <a:latin typeface="Courier New" panose="02070309020205020404" pitchFamily="49" charset="0"/>
                <a:ea typeface="ＭＳ Ｐゴシック" panose="020B0600070205080204" pitchFamily="34" charset="-128"/>
                <a:cs typeface="Courier New" panose="02070309020205020404" pitchFamily="49" charset="0"/>
              </a:rPr>
              <a:t> </a:t>
            </a:r>
            <a:r>
              <a:rPr lang="en-US" altLang="en-US">
                <a:ea typeface="ＭＳ Ｐゴシック" panose="020B0600070205080204" pitchFamily="34" charset="-128"/>
              </a:rPr>
              <a:t>may also update a number of tuples (rows) in a relation (table) that satisfy the condition</a:t>
            </a: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p:txBody>
      </p:sp>
      <p:sp>
        <p:nvSpPr>
          <p:cNvPr id="62468" name="Slide Number Placeholder 3">
            <a:extLst>
              <a:ext uri="{FF2B5EF4-FFF2-40B4-BE49-F238E27FC236}">
                <a16:creationId xmlns:a16="http://schemas.microsoft.com/office/drawing/2014/main" id="{D22E178A-D89B-AC87-77D9-B468FA22A19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6- 44</a:t>
            </a:r>
            <a:endParaRPr lang="en-CA" altLang="en-US" sz="1400">
              <a:solidFill>
                <a:srgbClr val="990033"/>
              </a:solidFill>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41B47-C43D-495C-088A-1497E235EB6E}"/>
              </a:ext>
            </a:extLst>
          </p:cNvPr>
          <p:cNvSpPr>
            <a:spLocks noGrp="1"/>
          </p:cNvSpPr>
          <p:nvPr>
            <p:ph type="title"/>
          </p:nvPr>
        </p:nvSpPr>
        <p:spPr/>
        <p:txBody>
          <a:bodyPr/>
          <a:lstStyle/>
          <a:p>
            <a:r>
              <a:rPr lang="en-US" altLang="en-US" dirty="0">
                <a:ea typeface="ＭＳ Ｐゴシック" panose="020B0600070205080204" pitchFamily="34" charset="-128"/>
              </a:rPr>
              <a:t>Basic SQL</a:t>
            </a:r>
            <a:endParaRPr lang="en-TR" dirty="0"/>
          </a:p>
        </p:txBody>
      </p:sp>
      <p:sp>
        <p:nvSpPr>
          <p:cNvPr id="3" name="Content Placeholder 2">
            <a:extLst>
              <a:ext uri="{FF2B5EF4-FFF2-40B4-BE49-F238E27FC236}">
                <a16:creationId xmlns:a16="http://schemas.microsoft.com/office/drawing/2014/main" id="{2FDD8BFE-979C-19E2-530B-59FA51200DFF}"/>
              </a:ext>
            </a:extLst>
          </p:cNvPr>
          <p:cNvSpPr>
            <a:spLocks noGrp="1"/>
          </p:cNvSpPr>
          <p:nvPr>
            <p:ph idx="1"/>
          </p:nvPr>
        </p:nvSpPr>
        <p:spPr/>
        <p:txBody>
          <a:bodyPr/>
          <a:lstStyle/>
          <a:p>
            <a:r>
              <a:rPr lang="en-US" dirty="0">
                <a:solidFill>
                  <a:srgbClr val="181617"/>
                </a:solidFill>
                <a:latin typeface="Helvetica" pitchFamily="2" charset="0"/>
              </a:rPr>
              <a:t>T</a:t>
            </a:r>
            <a:r>
              <a:rPr lang="en-US" dirty="0">
                <a:solidFill>
                  <a:srgbClr val="181617"/>
                </a:solidFill>
                <a:effectLst/>
                <a:latin typeface="Helvetica" pitchFamily="2" charset="0"/>
              </a:rPr>
              <a:t>he relational algebra operations are too low-level for most commercial DBMS users </a:t>
            </a:r>
          </a:p>
          <a:p>
            <a:r>
              <a:rPr lang="en-US" dirty="0">
                <a:solidFill>
                  <a:srgbClr val="181617"/>
                </a:solidFill>
                <a:latin typeface="Helvetica" pitchFamily="2" charset="0"/>
              </a:rPr>
              <a:t>T</a:t>
            </a:r>
            <a:r>
              <a:rPr lang="en-US" dirty="0">
                <a:solidFill>
                  <a:srgbClr val="181617"/>
                </a:solidFill>
                <a:effectLst/>
                <a:latin typeface="Helvetica" pitchFamily="2" charset="0"/>
              </a:rPr>
              <a:t>he user must specify how—that is, in what order—to execute the query operations</a:t>
            </a:r>
          </a:p>
          <a:p>
            <a:r>
              <a:rPr lang="en-US" dirty="0">
                <a:solidFill>
                  <a:srgbClr val="181617"/>
                </a:solidFill>
                <a:effectLst/>
                <a:latin typeface="Helvetica" pitchFamily="2" charset="0"/>
              </a:rPr>
              <a:t>Although SQL includes some features from relational algebra, it is based to a greater extent on the tuple relational calculus,</a:t>
            </a:r>
          </a:p>
          <a:p>
            <a:r>
              <a:rPr lang="en-US" dirty="0">
                <a:solidFill>
                  <a:srgbClr val="181617"/>
                </a:solidFill>
                <a:latin typeface="Helvetica" pitchFamily="2" charset="0"/>
              </a:rPr>
              <a:t>SQL is a higher-level declarative language</a:t>
            </a:r>
            <a:endParaRPr lang="en-US" dirty="0">
              <a:solidFill>
                <a:srgbClr val="181617"/>
              </a:solidFill>
              <a:effectLst/>
              <a:latin typeface="Helvetica" pitchFamily="2" charset="0"/>
            </a:endParaRPr>
          </a:p>
        </p:txBody>
      </p:sp>
      <p:sp>
        <p:nvSpPr>
          <p:cNvPr id="4" name="Slide Number Placeholder 3">
            <a:extLst>
              <a:ext uri="{FF2B5EF4-FFF2-40B4-BE49-F238E27FC236}">
                <a16:creationId xmlns:a16="http://schemas.microsoft.com/office/drawing/2014/main" id="{D4D3B544-F5BC-0F5A-58F0-15AF8B9C2B5F}"/>
              </a:ext>
            </a:extLst>
          </p:cNvPr>
          <p:cNvSpPr>
            <a:spLocks noGrp="1"/>
          </p:cNvSpPr>
          <p:nvPr>
            <p:ph type="sldNum" sz="quarter" idx="10"/>
          </p:nvPr>
        </p:nvSpPr>
        <p:spPr/>
        <p:txBody>
          <a:bodyPr/>
          <a:lstStyle/>
          <a:p>
            <a:r>
              <a:rPr lang="en-US" altLang="en-US"/>
              <a:t>Slide 6- </a:t>
            </a:r>
            <a:fld id="{2E9894A3-0E42-114A-9F53-832939780EB3}" type="slidenum">
              <a:rPr lang="en-US" altLang="en-US" smtClean="0"/>
              <a:pPr/>
              <a:t>6</a:t>
            </a:fld>
            <a:endParaRPr lang="en-CA" altLang="en-US"/>
          </a:p>
        </p:txBody>
      </p:sp>
    </p:spTree>
    <p:extLst>
      <p:ext uri="{BB962C8B-B14F-4D97-AF65-F5344CB8AC3E}">
        <p14:creationId xmlns:p14="http://schemas.microsoft.com/office/powerpoint/2010/main" val="1964874261"/>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6">
            <a:extLst>
              <a:ext uri="{FF2B5EF4-FFF2-40B4-BE49-F238E27FC236}">
                <a16:creationId xmlns:a16="http://schemas.microsoft.com/office/drawing/2014/main" id="{73949841-7ABB-13BD-0B37-B017F364807C}"/>
              </a:ext>
            </a:extLst>
          </p:cNvPr>
          <p:cNvSpPr>
            <a:spLocks noGrp="1" noChangeArrowheads="1"/>
          </p:cNvSpPr>
          <p:nvPr>
            <p:ph type="title"/>
          </p:nvPr>
        </p:nvSpPr>
        <p:spPr/>
        <p:txBody>
          <a:bodyPr/>
          <a:lstStyle/>
          <a:p>
            <a:r>
              <a:rPr lang="en-US" altLang="en-US">
                <a:ea typeface="ＭＳ Ｐゴシック" panose="020B0600070205080204" pitchFamily="34" charset="-128"/>
              </a:rPr>
              <a:t>INSERT</a:t>
            </a:r>
          </a:p>
        </p:txBody>
      </p:sp>
      <p:sp>
        <p:nvSpPr>
          <p:cNvPr id="63491" name="Rectangle 7">
            <a:extLst>
              <a:ext uri="{FF2B5EF4-FFF2-40B4-BE49-F238E27FC236}">
                <a16:creationId xmlns:a16="http://schemas.microsoft.com/office/drawing/2014/main" id="{BB3A2BBE-E34C-AF92-7E56-F75B2B9A6E7B}"/>
              </a:ext>
            </a:extLst>
          </p:cNvPr>
          <p:cNvSpPr>
            <a:spLocks noGrp="1" noChangeArrowheads="1"/>
          </p:cNvSpPr>
          <p:nvPr>
            <p:ph type="body" idx="1"/>
          </p:nvPr>
        </p:nvSpPr>
        <p:spPr/>
        <p:txBody>
          <a:bodyPr/>
          <a:lstStyle/>
          <a:p>
            <a:r>
              <a:rPr lang="en-US" altLang="en-US">
                <a:ea typeface="ＭＳ Ｐゴシック" panose="020B0600070205080204" pitchFamily="34" charset="-128"/>
              </a:rPr>
              <a:t>In its simplest form, it is used to add one or more tuples to a relation</a:t>
            </a:r>
          </a:p>
          <a:p>
            <a:r>
              <a:rPr lang="en-US" altLang="en-US">
                <a:ea typeface="ＭＳ Ｐゴシック" panose="020B0600070205080204" pitchFamily="34" charset="-128"/>
              </a:rPr>
              <a:t>Attribute values should be listed in the same order as the attributes were specified in the </a:t>
            </a:r>
            <a:r>
              <a:rPr lang="en-US" altLang="en-US" b="1">
                <a:ea typeface="ＭＳ Ｐゴシック" panose="020B0600070205080204" pitchFamily="34" charset="-128"/>
              </a:rPr>
              <a:t>CREATE TABLE</a:t>
            </a:r>
            <a:r>
              <a:rPr lang="en-US" altLang="en-US">
                <a:ea typeface="ＭＳ Ｐゴシック" panose="020B0600070205080204" pitchFamily="34" charset="-128"/>
              </a:rPr>
              <a:t> command</a:t>
            </a:r>
          </a:p>
          <a:p>
            <a:r>
              <a:rPr lang="en-US" altLang="en-US">
                <a:ea typeface="ＭＳ Ｐゴシック" panose="020B0600070205080204" pitchFamily="34" charset="-128"/>
              </a:rPr>
              <a:t>Constraints on data types are observed automatically</a:t>
            </a:r>
          </a:p>
          <a:p>
            <a:r>
              <a:rPr lang="en-US" altLang="en-US">
                <a:ea typeface="ＭＳ Ｐゴシック" panose="020B0600070205080204" pitchFamily="34" charset="-128"/>
              </a:rPr>
              <a:t>Any integrity constraints as a part of the DDL specification are enforced</a:t>
            </a:r>
          </a:p>
        </p:txBody>
      </p:sp>
      <p:sp>
        <p:nvSpPr>
          <p:cNvPr id="63492" name="Slide Number Placeholder 3">
            <a:extLst>
              <a:ext uri="{FF2B5EF4-FFF2-40B4-BE49-F238E27FC236}">
                <a16:creationId xmlns:a16="http://schemas.microsoft.com/office/drawing/2014/main" id="{3A1B1479-C8EC-DD79-93AC-43CC947987D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6- 45</a:t>
            </a:r>
            <a:endParaRPr lang="en-CA" altLang="en-US" sz="1400">
              <a:solidFill>
                <a:srgbClr val="990033"/>
              </a:solidFill>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C8367916-7DD5-A90A-1BB0-7C65A065B8D8}"/>
              </a:ext>
            </a:extLst>
          </p:cNvPr>
          <p:cNvSpPr>
            <a:spLocks noGrp="1"/>
          </p:cNvSpPr>
          <p:nvPr>
            <p:ph type="title"/>
          </p:nvPr>
        </p:nvSpPr>
        <p:spPr/>
        <p:txBody>
          <a:bodyPr/>
          <a:lstStyle/>
          <a:p>
            <a:r>
              <a:rPr lang="en-US" altLang="en-US">
                <a:ea typeface="ＭＳ Ｐゴシック" panose="020B0600070205080204" pitchFamily="34" charset="-128"/>
              </a:rPr>
              <a:t>The INSERT Command</a:t>
            </a:r>
          </a:p>
        </p:txBody>
      </p:sp>
      <p:sp>
        <p:nvSpPr>
          <p:cNvPr id="49155" name="Content Placeholder 2">
            <a:extLst>
              <a:ext uri="{FF2B5EF4-FFF2-40B4-BE49-F238E27FC236}">
                <a16:creationId xmlns:a16="http://schemas.microsoft.com/office/drawing/2014/main" id="{B63F7C39-6BC6-01A8-7810-3CF7BF63D7A7}"/>
              </a:ext>
            </a:extLst>
          </p:cNvPr>
          <p:cNvSpPr>
            <a:spLocks noGrp="1"/>
          </p:cNvSpPr>
          <p:nvPr>
            <p:ph idx="1"/>
          </p:nvPr>
        </p:nvSpPr>
        <p:spPr/>
        <p:txBody>
          <a:bodyPr/>
          <a:lstStyle/>
          <a:p>
            <a:pPr>
              <a:defRPr/>
            </a:pPr>
            <a:r>
              <a:rPr lang="en-US" altLang="en-US" dirty="0"/>
              <a:t>Specify the relation name and a list of values for the tuple. All values including nulls are supplied.</a:t>
            </a:r>
          </a:p>
          <a:p>
            <a:pPr marL="0" indent="0">
              <a:buFont typeface="Wingdings" pitchFamily="2" charset="2"/>
              <a:buNone/>
              <a:defRPr/>
            </a:pPr>
            <a:endParaRPr lang="en-US" altLang="en-US" dirty="0"/>
          </a:p>
          <a:p>
            <a:pPr>
              <a:defRPr/>
            </a:pPr>
            <a:endParaRPr lang="en-US" altLang="en-US" dirty="0"/>
          </a:p>
          <a:p>
            <a:pPr>
              <a:defRPr/>
            </a:pPr>
            <a:r>
              <a:rPr lang="en-US" altLang="en-US" dirty="0"/>
              <a:t>specify explicit attribute names</a:t>
            </a:r>
          </a:p>
          <a:p>
            <a:pPr>
              <a:defRPr/>
            </a:pPr>
            <a:endParaRPr lang="en-US" altLang="en-US" dirty="0"/>
          </a:p>
          <a:p>
            <a:pPr>
              <a:defRPr/>
            </a:pPr>
            <a:endParaRPr lang="en-US" altLang="en-US" dirty="0"/>
          </a:p>
          <a:p>
            <a:pPr>
              <a:defRPr/>
            </a:pPr>
            <a:r>
              <a:rPr lang="en-US" altLang="en-US" dirty="0"/>
              <a:t>The values must include all attributes with </a:t>
            </a:r>
            <a:r>
              <a:rPr lang="en-US" altLang="en-US" dirty="0">
                <a:highlight>
                  <a:srgbClr val="FFFF00"/>
                </a:highlight>
              </a:rPr>
              <a:t>NOT NULL</a:t>
            </a:r>
            <a:r>
              <a:rPr lang="en-US" altLang="en-US" dirty="0"/>
              <a:t> specification and </a:t>
            </a:r>
            <a:r>
              <a:rPr lang="en-US" altLang="en-US" dirty="0">
                <a:highlight>
                  <a:srgbClr val="FFFF00"/>
                </a:highlight>
              </a:rPr>
              <a:t>no default value</a:t>
            </a:r>
            <a:r>
              <a:rPr lang="en-US" altLang="en-US" dirty="0"/>
              <a:t>.</a:t>
            </a:r>
          </a:p>
          <a:p>
            <a:pPr>
              <a:defRPr/>
            </a:pPr>
            <a:endParaRPr lang="en-US" altLang="en-US" dirty="0"/>
          </a:p>
          <a:p>
            <a:pPr>
              <a:defRPr/>
            </a:pPr>
            <a:endParaRPr lang="en-US" altLang="en-US" dirty="0"/>
          </a:p>
        </p:txBody>
      </p:sp>
      <p:sp>
        <p:nvSpPr>
          <p:cNvPr id="65542" name="Slide Number Placeholder 3">
            <a:extLst>
              <a:ext uri="{FF2B5EF4-FFF2-40B4-BE49-F238E27FC236}">
                <a16:creationId xmlns:a16="http://schemas.microsoft.com/office/drawing/2014/main" id="{E7484908-6B53-D6DD-E6D4-528372023EA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6- 46</a:t>
            </a:r>
          </a:p>
        </p:txBody>
      </p:sp>
      <p:pic>
        <p:nvPicPr>
          <p:cNvPr id="3" name="Picture 2">
            <a:extLst>
              <a:ext uri="{FF2B5EF4-FFF2-40B4-BE49-F238E27FC236}">
                <a16:creationId xmlns:a16="http://schemas.microsoft.com/office/drawing/2014/main" id="{04B2FC82-6956-4E66-36AD-79F91C534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4267200"/>
            <a:ext cx="7772400" cy="770237"/>
          </a:xfrm>
          <a:prstGeom prst="rect">
            <a:avLst/>
          </a:prstGeom>
        </p:spPr>
      </p:pic>
      <p:pic>
        <p:nvPicPr>
          <p:cNvPr id="4" name="Picture 3">
            <a:extLst>
              <a:ext uri="{FF2B5EF4-FFF2-40B4-BE49-F238E27FC236}">
                <a16:creationId xmlns:a16="http://schemas.microsoft.com/office/drawing/2014/main" id="{959D83ED-8EAE-B119-12CA-F3EF639CFA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667000"/>
            <a:ext cx="7772400" cy="939521"/>
          </a:xfrm>
          <a:prstGeom prst="rect">
            <a:avLst/>
          </a:prstGeom>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9DC51-37FF-E0F3-58C4-492CB745196E}"/>
              </a:ext>
            </a:extLst>
          </p:cNvPr>
          <p:cNvSpPr>
            <a:spLocks noGrp="1"/>
          </p:cNvSpPr>
          <p:nvPr>
            <p:ph type="title"/>
          </p:nvPr>
        </p:nvSpPr>
        <p:spPr/>
        <p:txBody>
          <a:bodyPr/>
          <a:lstStyle/>
          <a:p>
            <a:r>
              <a:rPr lang="en-TR" dirty="0"/>
              <a:t>Enforce Integrity Constraints</a:t>
            </a:r>
          </a:p>
        </p:txBody>
      </p:sp>
      <p:pic>
        <p:nvPicPr>
          <p:cNvPr id="6" name="Content Placeholder 5" descr="A close-up of a list of words&#10;&#10;Description automatically generated">
            <a:extLst>
              <a:ext uri="{FF2B5EF4-FFF2-40B4-BE49-F238E27FC236}">
                <a16:creationId xmlns:a16="http://schemas.microsoft.com/office/drawing/2014/main" id="{DD524ACF-EA91-D376-7688-902FC7BC75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3048000"/>
            <a:ext cx="8294687" cy="2041153"/>
          </a:xfrm>
        </p:spPr>
      </p:pic>
      <p:sp>
        <p:nvSpPr>
          <p:cNvPr id="4" name="Slide Number Placeholder 3">
            <a:extLst>
              <a:ext uri="{FF2B5EF4-FFF2-40B4-BE49-F238E27FC236}">
                <a16:creationId xmlns:a16="http://schemas.microsoft.com/office/drawing/2014/main" id="{BAF26BE9-FB29-1F75-3A95-8924D01020C8}"/>
              </a:ext>
            </a:extLst>
          </p:cNvPr>
          <p:cNvSpPr>
            <a:spLocks noGrp="1"/>
          </p:cNvSpPr>
          <p:nvPr>
            <p:ph type="sldNum" sz="quarter" idx="10"/>
          </p:nvPr>
        </p:nvSpPr>
        <p:spPr/>
        <p:txBody>
          <a:bodyPr/>
          <a:lstStyle/>
          <a:p>
            <a:r>
              <a:rPr lang="en-US" altLang="en-US"/>
              <a:t>Slide 6- </a:t>
            </a:r>
            <a:fld id="{2E9894A3-0E42-114A-9F53-832939780EB3}" type="slidenum">
              <a:rPr lang="en-US" altLang="en-US" smtClean="0"/>
              <a:pPr/>
              <a:t>62</a:t>
            </a:fld>
            <a:endParaRPr lang="en-CA" altLang="en-US"/>
          </a:p>
        </p:txBody>
      </p:sp>
      <p:sp>
        <p:nvSpPr>
          <p:cNvPr id="3" name="TextBox 2">
            <a:extLst>
              <a:ext uri="{FF2B5EF4-FFF2-40B4-BE49-F238E27FC236}">
                <a16:creationId xmlns:a16="http://schemas.microsoft.com/office/drawing/2014/main" id="{3579DB91-1CD1-9DDA-38F4-953373745391}"/>
              </a:ext>
            </a:extLst>
          </p:cNvPr>
          <p:cNvSpPr txBox="1"/>
          <p:nvPr/>
        </p:nvSpPr>
        <p:spPr>
          <a:xfrm>
            <a:off x="3943878" y="1905000"/>
            <a:ext cx="4052713" cy="461665"/>
          </a:xfrm>
          <a:prstGeom prst="rect">
            <a:avLst/>
          </a:prstGeom>
          <a:noFill/>
        </p:spPr>
        <p:txBody>
          <a:bodyPr wrap="none" rtlCol="0">
            <a:spAutoFit/>
          </a:bodyPr>
          <a:lstStyle/>
          <a:p>
            <a:r>
              <a:rPr lang="en-TR" dirty="0"/>
              <a:t>There is no department no 2</a:t>
            </a:r>
          </a:p>
        </p:txBody>
      </p:sp>
      <p:cxnSp>
        <p:nvCxnSpPr>
          <p:cNvPr id="7" name="Straight Arrow Connector 6">
            <a:extLst>
              <a:ext uri="{FF2B5EF4-FFF2-40B4-BE49-F238E27FC236}">
                <a16:creationId xmlns:a16="http://schemas.microsoft.com/office/drawing/2014/main" id="{1A57F29F-A582-A9BF-EE77-716C08D9B137}"/>
              </a:ext>
            </a:extLst>
          </p:cNvPr>
          <p:cNvCxnSpPr>
            <a:stCxn id="3" idx="2"/>
          </p:cNvCxnSpPr>
          <p:nvPr/>
        </p:nvCxnSpPr>
        <p:spPr bwMode="auto">
          <a:xfrm>
            <a:off x="5970235" y="2366665"/>
            <a:ext cx="1040165" cy="1062335"/>
          </a:xfrm>
          <a:prstGeom prst="straightConnector1">
            <a:avLst/>
          </a:prstGeom>
          <a:blipFill dpi="0" rotWithShape="0">
            <a:blip r:embed="rId3"/>
            <a:srcRect/>
            <a:tile tx="0" ty="0" sx="100000" sy="100000" flip="none" algn="tl"/>
          </a:blipFill>
          <a:ln w="9525" cap="flat" cmpd="sng" algn="ctr">
            <a:solidFill>
              <a:schemeClr val="tx1"/>
            </a:solidFill>
            <a:prstDash val="solid"/>
            <a:round/>
            <a:headEnd type="none" w="med" len="med"/>
            <a:tailEnd type="triangle"/>
          </a:ln>
          <a:effectLst/>
        </p:spPr>
      </p:cxnSp>
      <p:sp>
        <p:nvSpPr>
          <p:cNvPr id="8" name="TextBox 7">
            <a:extLst>
              <a:ext uri="{FF2B5EF4-FFF2-40B4-BE49-F238E27FC236}">
                <a16:creationId xmlns:a16="http://schemas.microsoft.com/office/drawing/2014/main" id="{B254869C-464A-69FC-8003-5B1150EB8E84}"/>
              </a:ext>
            </a:extLst>
          </p:cNvPr>
          <p:cNvSpPr txBox="1"/>
          <p:nvPr/>
        </p:nvSpPr>
        <p:spPr>
          <a:xfrm>
            <a:off x="2667000" y="5562600"/>
            <a:ext cx="3523722" cy="461665"/>
          </a:xfrm>
          <a:prstGeom prst="rect">
            <a:avLst/>
          </a:prstGeom>
          <a:noFill/>
        </p:spPr>
        <p:txBody>
          <a:bodyPr wrap="none" rtlCol="0">
            <a:spAutoFit/>
          </a:bodyPr>
          <a:lstStyle/>
          <a:p>
            <a:r>
              <a:rPr lang="en-TR" dirty="0"/>
              <a:t>No primary key provided</a:t>
            </a:r>
          </a:p>
        </p:txBody>
      </p:sp>
      <p:cxnSp>
        <p:nvCxnSpPr>
          <p:cNvPr id="10" name="Straight Arrow Connector 9">
            <a:extLst>
              <a:ext uri="{FF2B5EF4-FFF2-40B4-BE49-F238E27FC236}">
                <a16:creationId xmlns:a16="http://schemas.microsoft.com/office/drawing/2014/main" id="{C7D83BF5-78A0-A70B-97E4-33810BBA468C}"/>
              </a:ext>
            </a:extLst>
          </p:cNvPr>
          <p:cNvCxnSpPr>
            <a:stCxn id="8" idx="0"/>
          </p:cNvCxnSpPr>
          <p:nvPr/>
        </p:nvCxnSpPr>
        <p:spPr bwMode="auto">
          <a:xfrm flipV="1">
            <a:off x="4428861" y="4419600"/>
            <a:ext cx="66939" cy="1143000"/>
          </a:xfrm>
          <a:prstGeom prst="straightConnector1">
            <a:avLst/>
          </a:prstGeom>
          <a:blipFill dpi="0" rotWithShape="0">
            <a:blip r:embed="rId3"/>
            <a:srcRect/>
            <a:tile tx="0" ty="0" sx="100000" sy="100000" flip="none" algn="tl"/>
          </a:blip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508241929"/>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7D356-B334-1625-5669-89363E2951FF}"/>
              </a:ext>
            </a:extLst>
          </p:cNvPr>
          <p:cNvSpPr>
            <a:spLocks noGrp="1"/>
          </p:cNvSpPr>
          <p:nvPr>
            <p:ph type="title"/>
          </p:nvPr>
        </p:nvSpPr>
        <p:spPr/>
        <p:txBody>
          <a:bodyPr/>
          <a:lstStyle/>
          <a:p>
            <a:endParaRPr lang="en-TR"/>
          </a:p>
        </p:txBody>
      </p:sp>
      <p:sp>
        <p:nvSpPr>
          <p:cNvPr id="3" name="Content Placeholder 2">
            <a:extLst>
              <a:ext uri="{FF2B5EF4-FFF2-40B4-BE49-F238E27FC236}">
                <a16:creationId xmlns:a16="http://schemas.microsoft.com/office/drawing/2014/main" id="{57328AFD-1EB7-DDC8-9983-EEBCC75DE182}"/>
              </a:ext>
            </a:extLst>
          </p:cNvPr>
          <p:cNvSpPr>
            <a:spLocks noGrp="1"/>
          </p:cNvSpPr>
          <p:nvPr>
            <p:ph idx="1"/>
          </p:nvPr>
        </p:nvSpPr>
        <p:spPr/>
        <p:txBody>
          <a:bodyPr/>
          <a:lstStyle/>
          <a:p>
            <a:r>
              <a:rPr lang="en-US" altLang="en-US" dirty="0"/>
              <a:t>The variation below inserts multiple tuples where a new table is loaded values from the result of a query.</a:t>
            </a:r>
          </a:p>
          <a:p>
            <a:endParaRPr lang="en-TR" dirty="0"/>
          </a:p>
        </p:txBody>
      </p:sp>
      <p:sp>
        <p:nvSpPr>
          <p:cNvPr id="4" name="Slide Number Placeholder 3">
            <a:extLst>
              <a:ext uri="{FF2B5EF4-FFF2-40B4-BE49-F238E27FC236}">
                <a16:creationId xmlns:a16="http://schemas.microsoft.com/office/drawing/2014/main" id="{36559D00-57FD-5185-8FDB-E7D7F22FE95A}"/>
              </a:ext>
            </a:extLst>
          </p:cNvPr>
          <p:cNvSpPr>
            <a:spLocks noGrp="1"/>
          </p:cNvSpPr>
          <p:nvPr>
            <p:ph type="sldNum" sz="quarter" idx="10"/>
          </p:nvPr>
        </p:nvSpPr>
        <p:spPr/>
        <p:txBody>
          <a:bodyPr/>
          <a:lstStyle/>
          <a:p>
            <a:r>
              <a:rPr lang="en-US" altLang="en-US"/>
              <a:t>Slide 6- </a:t>
            </a:r>
            <a:fld id="{2E9894A3-0E42-114A-9F53-832939780EB3}" type="slidenum">
              <a:rPr lang="en-US" altLang="en-US" smtClean="0"/>
              <a:pPr/>
              <a:t>63</a:t>
            </a:fld>
            <a:endParaRPr lang="en-CA" altLang="en-US"/>
          </a:p>
        </p:txBody>
      </p:sp>
      <p:pic>
        <p:nvPicPr>
          <p:cNvPr id="7" name="Picture 6" descr="A black text on a white background&#10;&#10;Description automatically generated">
            <a:extLst>
              <a:ext uri="{FF2B5EF4-FFF2-40B4-BE49-F238E27FC236}">
                <a16:creationId xmlns:a16="http://schemas.microsoft.com/office/drawing/2014/main" id="{DE49C36B-A5A6-3170-EB83-57989BD7E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733" y="3191343"/>
            <a:ext cx="7772400" cy="2972390"/>
          </a:xfrm>
          <a:prstGeom prst="rect">
            <a:avLst/>
          </a:prstGeom>
        </p:spPr>
      </p:pic>
    </p:spTree>
    <p:extLst>
      <p:ext uri="{BB962C8B-B14F-4D97-AF65-F5344CB8AC3E}">
        <p14:creationId xmlns:p14="http://schemas.microsoft.com/office/powerpoint/2010/main" val="421286572"/>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4890EF4C-EABD-DD98-87F9-701A13FCB3B5}"/>
              </a:ext>
            </a:extLst>
          </p:cNvPr>
          <p:cNvSpPr>
            <a:spLocks noGrp="1"/>
          </p:cNvSpPr>
          <p:nvPr>
            <p:ph type="title"/>
          </p:nvPr>
        </p:nvSpPr>
        <p:spPr/>
        <p:txBody>
          <a:bodyPr/>
          <a:lstStyle/>
          <a:p>
            <a:r>
              <a:rPr lang="en-US" altLang="en-US">
                <a:ea typeface="ＭＳ Ｐゴシック" panose="020B0600070205080204" pitchFamily="34" charset="-128"/>
              </a:rPr>
              <a:t>BULK LOADING OF TABLES</a:t>
            </a:r>
          </a:p>
        </p:txBody>
      </p:sp>
      <p:sp>
        <p:nvSpPr>
          <p:cNvPr id="3" name="Content Placeholder 2">
            <a:extLst>
              <a:ext uri="{FF2B5EF4-FFF2-40B4-BE49-F238E27FC236}">
                <a16:creationId xmlns:a16="http://schemas.microsoft.com/office/drawing/2014/main" id="{F20284BE-8F20-6284-21A0-8DB369075587}"/>
              </a:ext>
            </a:extLst>
          </p:cNvPr>
          <p:cNvSpPr>
            <a:spLocks noGrp="1"/>
          </p:cNvSpPr>
          <p:nvPr>
            <p:ph idx="1"/>
          </p:nvPr>
        </p:nvSpPr>
        <p:spPr/>
        <p:txBody>
          <a:bodyPr/>
          <a:lstStyle/>
          <a:p>
            <a:pPr>
              <a:defRPr/>
            </a:pPr>
            <a:r>
              <a:rPr lang="en-US" sz="2600" dirty="0"/>
              <a:t>Another variation of </a:t>
            </a:r>
            <a:r>
              <a:rPr lang="en-US" sz="2600" b="1" dirty="0"/>
              <a:t>INSERT </a:t>
            </a:r>
            <a:r>
              <a:rPr lang="en-US" sz="2600" dirty="0"/>
              <a:t>is used for bulk-loading of several tuples into tables</a:t>
            </a:r>
          </a:p>
          <a:p>
            <a:pPr>
              <a:defRPr/>
            </a:pPr>
            <a:r>
              <a:rPr lang="en-US" sz="2600" dirty="0"/>
              <a:t>A new table TNEW can be created with the same attributes as T and using LIKE and DATA in the syntax, it can be loaded with entire data.</a:t>
            </a:r>
          </a:p>
          <a:p>
            <a:pPr>
              <a:defRPr/>
            </a:pPr>
            <a:r>
              <a:rPr lang="en-US" sz="2600" dirty="0"/>
              <a:t>EXAMPLE:</a:t>
            </a:r>
          </a:p>
          <a:p>
            <a:pPr marL="0" indent="0">
              <a:buNone/>
              <a:defRPr/>
            </a:pPr>
            <a:r>
              <a:rPr lang="en-US" sz="1400" dirty="0"/>
              <a:t>LIKE copies the column definitions (structure) of Students, but not the data. WITH DATA copies the data</a:t>
            </a:r>
          </a:p>
          <a:p>
            <a:pPr marL="0" indent="0">
              <a:buFont typeface="Wingdings" pitchFamily="2" charset="2"/>
              <a:buNone/>
              <a:defRPr/>
            </a:pPr>
            <a:r>
              <a:rPr lang="en-US" sz="2000" b="1" dirty="0">
                <a:solidFill>
                  <a:srgbClr val="990033"/>
                </a:solidFill>
              </a:rPr>
              <a:t>CREATE TABLE</a:t>
            </a:r>
            <a:r>
              <a:rPr lang="en-US" sz="2000" dirty="0">
                <a:solidFill>
                  <a:srgbClr val="990033"/>
                </a:solidFill>
              </a:rPr>
              <a:t> D5EMPS  </a:t>
            </a:r>
            <a:r>
              <a:rPr lang="en-US" sz="2000" b="1" dirty="0">
                <a:solidFill>
                  <a:srgbClr val="990033"/>
                </a:solidFill>
              </a:rPr>
              <a:t>LIKE  </a:t>
            </a:r>
            <a:r>
              <a:rPr lang="en-US" sz="2000" dirty="0">
                <a:solidFill>
                  <a:srgbClr val="990033"/>
                </a:solidFill>
              </a:rPr>
              <a:t>EMPLOYEE</a:t>
            </a:r>
          </a:p>
          <a:p>
            <a:pPr marL="0" indent="0">
              <a:buFont typeface="Wingdings" pitchFamily="2" charset="2"/>
              <a:buNone/>
              <a:defRPr/>
            </a:pPr>
            <a:r>
              <a:rPr lang="en-US" sz="2000" dirty="0">
                <a:solidFill>
                  <a:srgbClr val="990033"/>
                </a:solidFill>
              </a:rPr>
              <a:t>		(</a:t>
            </a:r>
            <a:r>
              <a:rPr lang="en-US" sz="2000" b="1" dirty="0">
                <a:solidFill>
                  <a:srgbClr val="990033"/>
                </a:solidFill>
              </a:rPr>
              <a:t>SELECT</a:t>
            </a:r>
            <a:r>
              <a:rPr lang="en-US" sz="2000" dirty="0">
                <a:solidFill>
                  <a:srgbClr val="990033"/>
                </a:solidFill>
              </a:rPr>
              <a:t>   E.*</a:t>
            </a:r>
          </a:p>
          <a:p>
            <a:pPr marL="0" indent="0">
              <a:buFont typeface="Wingdings" pitchFamily="2" charset="2"/>
              <a:buNone/>
              <a:defRPr/>
            </a:pPr>
            <a:r>
              <a:rPr lang="en-US" sz="2000" dirty="0">
                <a:solidFill>
                  <a:srgbClr val="990033"/>
                </a:solidFill>
              </a:rPr>
              <a:t>		 </a:t>
            </a:r>
            <a:r>
              <a:rPr lang="en-US" sz="2000" b="1" dirty="0">
                <a:solidFill>
                  <a:srgbClr val="990033"/>
                </a:solidFill>
              </a:rPr>
              <a:t>FROM</a:t>
            </a:r>
            <a:r>
              <a:rPr lang="en-US" sz="2000" dirty="0">
                <a:solidFill>
                  <a:srgbClr val="990033"/>
                </a:solidFill>
              </a:rPr>
              <a:t>	      EMPLOYEE </a:t>
            </a:r>
            <a:r>
              <a:rPr lang="en-US" sz="2000" b="1" dirty="0">
                <a:solidFill>
                  <a:srgbClr val="990033"/>
                </a:solidFill>
              </a:rPr>
              <a:t>AS </a:t>
            </a:r>
            <a:r>
              <a:rPr lang="en-US" sz="2000" dirty="0">
                <a:solidFill>
                  <a:srgbClr val="990033"/>
                </a:solidFill>
              </a:rPr>
              <a:t>E</a:t>
            </a:r>
          </a:p>
          <a:p>
            <a:pPr marL="0" indent="0">
              <a:buFont typeface="Wingdings" pitchFamily="2" charset="2"/>
              <a:buNone/>
              <a:defRPr/>
            </a:pPr>
            <a:r>
              <a:rPr lang="en-US" sz="2000" dirty="0">
                <a:solidFill>
                  <a:srgbClr val="990033"/>
                </a:solidFill>
              </a:rPr>
              <a:t>		</a:t>
            </a:r>
            <a:r>
              <a:rPr lang="en-US" sz="2000" b="1" dirty="0">
                <a:solidFill>
                  <a:srgbClr val="990033"/>
                </a:solidFill>
              </a:rPr>
              <a:t>WHERE</a:t>
            </a:r>
            <a:r>
              <a:rPr lang="en-US" sz="2000" dirty="0">
                <a:solidFill>
                  <a:srgbClr val="990033"/>
                </a:solidFill>
              </a:rPr>
              <a:t>     </a:t>
            </a:r>
            <a:r>
              <a:rPr lang="en-US" sz="2000" dirty="0" err="1">
                <a:solidFill>
                  <a:srgbClr val="990033"/>
                </a:solidFill>
              </a:rPr>
              <a:t>E.Dno</a:t>
            </a:r>
            <a:r>
              <a:rPr lang="en-US" sz="2000" dirty="0">
                <a:solidFill>
                  <a:srgbClr val="990033"/>
                </a:solidFill>
              </a:rPr>
              <a:t>=5) </a:t>
            </a:r>
            <a:r>
              <a:rPr lang="en-US" sz="2000" b="1" dirty="0">
                <a:solidFill>
                  <a:srgbClr val="990033"/>
                </a:solidFill>
              </a:rPr>
              <a:t>WITH DATA</a:t>
            </a:r>
            <a:r>
              <a:rPr lang="en-US" sz="2000" dirty="0">
                <a:solidFill>
                  <a:srgbClr val="990033"/>
                </a:solidFill>
              </a:rPr>
              <a:t>;</a:t>
            </a:r>
          </a:p>
        </p:txBody>
      </p:sp>
      <p:sp>
        <p:nvSpPr>
          <p:cNvPr id="66564" name="Slide Number Placeholder 3">
            <a:extLst>
              <a:ext uri="{FF2B5EF4-FFF2-40B4-BE49-F238E27FC236}">
                <a16:creationId xmlns:a16="http://schemas.microsoft.com/office/drawing/2014/main" id="{9C3820CC-0EBE-D32B-C465-18C4F8FD7956}"/>
              </a:ext>
            </a:extLst>
          </p:cNvPr>
          <p:cNvSpPr>
            <a:spLocks noGrp="1"/>
          </p:cNvSpPr>
          <p:nvPr>
            <p:ph type="sldNum" sz="quarter" idx="10"/>
          </p:nvPr>
        </p:nvSpPr>
        <p:spPr>
          <a:xfrm>
            <a:off x="6934200" y="64770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a:t>
            </a:r>
            <a:fld id="{4DBD2F91-CB3F-4E47-8288-AF1F13F1BDED}" type="slidenum">
              <a:rPr lang="en-US" altLang="en-US" sz="1400">
                <a:solidFill>
                  <a:srgbClr val="990033"/>
                </a:solidFill>
              </a:rPr>
              <a:pPr>
                <a:spcBef>
                  <a:spcPct val="0"/>
                </a:spcBef>
                <a:buClrTx/>
                <a:buSzTx/>
                <a:buFontTx/>
                <a:buNone/>
              </a:pPr>
              <a:t>64</a:t>
            </a:fld>
            <a:endParaRPr lang="en-CA" altLang="en-US" sz="1400">
              <a:solidFill>
                <a:srgbClr val="990033"/>
              </a:solidFill>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6">
            <a:extLst>
              <a:ext uri="{FF2B5EF4-FFF2-40B4-BE49-F238E27FC236}">
                <a16:creationId xmlns:a16="http://schemas.microsoft.com/office/drawing/2014/main" id="{D9AECEEE-8CD2-03CC-F0FB-1EC50E6A87C3}"/>
              </a:ext>
            </a:extLst>
          </p:cNvPr>
          <p:cNvSpPr>
            <a:spLocks noGrp="1" noChangeArrowheads="1"/>
          </p:cNvSpPr>
          <p:nvPr>
            <p:ph type="title"/>
          </p:nvPr>
        </p:nvSpPr>
        <p:spPr/>
        <p:txBody>
          <a:bodyPr/>
          <a:lstStyle/>
          <a:p>
            <a:r>
              <a:rPr lang="en-US" altLang="en-US">
                <a:ea typeface="ＭＳ Ｐゴシック" panose="020B0600070205080204" pitchFamily="34" charset="-128"/>
              </a:rPr>
              <a:t>DELETE</a:t>
            </a:r>
          </a:p>
        </p:txBody>
      </p:sp>
      <p:sp>
        <p:nvSpPr>
          <p:cNvPr id="67587" name="Rectangle 7">
            <a:extLst>
              <a:ext uri="{FF2B5EF4-FFF2-40B4-BE49-F238E27FC236}">
                <a16:creationId xmlns:a16="http://schemas.microsoft.com/office/drawing/2014/main" id="{50DD0CBE-48A0-7C62-4ECF-17161A6D8FC0}"/>
              </a:ext>
            </a:extLst>
          </p:cNvPr>
          <p:cNvSpPr>
            <a:spLocks noGrp="1" noChangeArrowheads="1"/>
          </p:cNvSpPr>
          <p:nvPr>
            <p:ph type="body" idx="1"/>
          </p:nvPr>
        </p:nvSpPr>
        <p:spPr/>
        <p:txBody>
          <a:bodyPr/>
          <a:lstStyle/>
          <a:p>
            <a:r>
              <a:rPr lang="en-US" altLang="en-US" sz="2400">
                <a:ea typeface="ＭＳ Ｐゴシック" panose="020B0600070205080204" pitchFamily="34" charset="-128"/>
              </a:rPr>
              <a:t>Removes tuples from a relation</a:t>
            </a:r>
          </a:p>
          <a:p>
            <a:pPr lvl="1"/>
            <a:r>
              <a:rPr lang="en-US" altLang="en-US" sz="2400">
                <a:ea typeface="ＭＳ Ｐゴシック" panose="020B0600070205080204" pitchFamily="34" charset="-128"/>
              </a:rPr>
              <a:t>Includes a WHERE-clause to select the tuples to be deleted</a:t>
            </a:r>
          </a:p>
          <a:p>
            <a:pPr lvl="1"/>
            <a:r>
              <a:rPr lang="en-US" altLang="en-US" sz="2400">
                <a:ea typeface="ＭＳ Ｐゴシック" panose="020B0600070205080204" pitchFamily="34" charset="-128"/>
              </a:rPr>
              <a:t>Referential integrity should be enforced</a:t>
            </a:r>
          </a:p>
          <a:p>
            <a:pPr lvl="1"/>
            <a:r>
              <a:rPr lang="en-US" altLang="en-US" sz="2400">
                <a:ea typeface="ＭＳ Ｐゴシック" panose="020B0600070205080204" pitchFamily="34" charset="-128"/>
              </a:rPr>
              <a:t>Tuples are deleted from only </a:t>
            </a:r>
            <a:r>
              <a:rPr lang="en-US" altLang="en-US" sz="2400" i="1">
                <a:ea typeface="ＭＳ Ｐゴシック" panose="020B0600070205080204" pitchFamily="34" charset="-128"/>
              </a:rPr>
              <a:t>one table</a:t>
            </a:r>
            <a:r>
              <a:rPr lang="en-US" altLang="en-US" sz="2400">
                <a:ea typeface="ＭＳ Ｐゴシック" panose="020B0600070205080204" pitchFamily="34" charset="-128"/>
              </a:rPr>
              <a:t> at a time (unless CASCADE is specified on a referential integrity constraint)</a:t>
            </a:r>
          </a:p>
          <a:p>
            <a:pPr lvl="1"/>
            <a:r>
              <a:rPr lang="en-US" altLang="en-US" sz="2400">
                <a:ea typeface="ＭＳ Ｐゴシック" panose="020B0600070205080204" pitchFamily="34" charset="-128"/>
              </a:rPr>
              <a:t>A missing WHERE-clause specifies that </a:t>
            </a:r>
            <a:r>
              <a:rPr lang="en-US" altLang="en-US" sz="2400" i="1">
                <a:ea typeface="ＭＳ Ｐゴシック" panose="020B0600070205080204" pitchFamily="34" charset="-128"/>
              </a:rPr>
              <a:t>all tuples</a:t>
            </a:r>
            <a:r>
              <a:rPr lang="en-US" altLang="en-US" sz="2400">
                <a:ea typeface="ＭＳ Ｐゴシック" panose="020B0600070205080204" pitchFamily="34" charset="-128"/>
              </a:rPr>
              <a:t> in the relation are to be deleted; the table then becomes an empty table</a:t>
            </a:r>
          </a:p>
          <a:p>
            <a:pPr lvl="1"/>
            <a:r>
              <a:rPr lang="en-US" altLang="en-US" sz="2400">
                <a:ea typeface="ＭＳ Ｐゴシック" panose="020B0600070205080204" pitchFamily="34" charset="-128"/>
              </a:rPr>
              <a:t>The number of tuples deleted depends on the number of tuples in the relation that satisfy the WHERE-clause</a:t>
            </a:r>
          </a:p>
          <a:p>
            <a:endParaRPr lang="en-US" altLang="en-US" sz="2400">
              <a:ea typeface="ＭＳ Ｐゴシック" panose="020B0600070205080204" pitchFamily="34" charset="-128"/>
            </a:endParaRPr>
          </a:p>
        </p:txBody>
      </p:sp>
      <p:sp>
        <p:nvSpPr>
          <p:cNvPr id="67588" name="Slide Number Placeholder 3">
            <a:extLst>
              <a:ext uri="{FF2B5EF4-FFF2-40B4-BE49-F238E27FC236}">
                <a16:creationId xmlns:a16="http://schemas.microsoft.com/office/drawing/2014/main" id="{03988124-6281-CCE8-9BE2-032705FB91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6- 48</a:t>
            </a:r>
            <a:endParaRPr lang="en-CA" altLang="en-US" sz="1400">
              <a:solidFill>
                <a:srgbClr val="990033"/>
              </a:solidFill>
            </a:endParaRP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C04F0229-680E-9799-74B6-E3D09E193047}"/>
              </a:ext>
            </a:extLst>
          </p:cNvPr>
          <p:cNvSpPr>
            <a:spLocks noGrp="1"/>
          </p:cNvSpPr>
          <p:nvPr>
            <p:ph type="title"/>
          </p:nvPr>
        </p:nvSpPr>
        <p:spPr/>
        <p:txBody>
          <a:bodyPr/>
          <a:lstStyle/>
          <a:p>
            <a:r>
              <a:rPr lang="en-US" altLang="en-US">
                <a:ea typeface="ＭＳ Ｐゴシック" panose="020B0600070205080204" pitchFamily="34" charset="-128"/>
              </a:rPr>
              <a:t>The DELETE Command</a:t>
            </a:r>
          </a:p>
        </p:txBody>
      </p:sp>
      <p:sp>
        <p:nvSpPr>
          <p:cNvPr id="69635" name="Content Placeholder 2">
            <a:extLst>
              <a:ext uri="{FF2B5EF4-FFF2-40B4-BE49-F238E27FC236}">
                <a16:creationId xmlns:a16="http://schemas.microsoft.com/office/drawing/2014/main" id="{80C3FCA8-6F6B-ECBA-46A3-2155B98BC485}"/>
              </a:ext>
            </a:extLst>
          </p:cNvPr>
          <p:cNvSpPr>
            <a:spLocks noGrp="1"/>
          </p:cNvSpPr>
          <p:nvPr>
            <p:ph idx="1"/>
          </p:nvPr>
        </p:nvSpPr>
        <p:spPr/>
        <p:txBody>
          <a:bodyPr/>
          <a:lstStyle/>
          <a:p>
            <a:r>
              <a:rPr lang="en-US" altLang="en-US">
                <a:ea typeface="ＭＳ Ｐゴシック" panose="020B0600070205080204" pitchFamily="34" charset="-128"/>
              </a:rPr>
              <a:t>Removes tuples from a relation</a:t>
            </a:r>
          </a:p>
          <a:p>
            <a:pPr lvl="1"/>
            <a:r>
              <a:rPr lang="en-US" altLang="en-US">
                <a:ea typeface="ＭＳ Ｐゴシック" panose="020B0600070205080204" pitchFamily="34" charset="-128"/>
              </a:rPr>
              <a:t>Includes a </a:t>
            </a:r>
            <a:r>
              <a:rPr lang="en-US" altLang="en-US">
                <a:latin typeface="Courier New" panose="02070309020205020404" pitchFamily="49" charset="0"/>
                <a:ea typeface="ＭＳ Ｐゴシック" panose="020B0600070205080204" pitchFamily="34" charset="-128"/>
                <a:cs typeface="Courier New" panose="02070309020205020404" pitchFamily="49" charset="0"/>
              </a:rPr>
              <a:t>WHERE</a:t>
            </a:r>
            <a:r>
              <a:rPr lang="en-US" altLang="en-US">
                <a:ea typeface="ＭＳ Ｐゴシック" panose="020B0600070205080204" pitchFamily="34" charset="-128"/>
              </a:rPr>
              <a:t> clause to select the tuples to be deleted. The number of tuples deleted will vary.</a:t>
            </a:r>
          </a:p>
        </p:txBody>
      </p:sp>
      <p:sp>
        <p:nvSpPr>
          <p:cNvPr id="69637" name="Slide Number Placeholder 3">
            <a:extLst>
              <a:ext uri="{FF2B5EF4-FFF2-40B4-BE49-F238E27FC236}">
                <a16:creationId xmlns:a16="http://schemas.microsoft.com/office/drawing/2014/main" id="{7B19A03E-7BB7-4238-28D1-4666A12093A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6- 49</a:t>
            </a:r>
            <a:endParaRPr lang="en-CA" altLang="en-US" sz="1400">
              <a:solidFill>
                <a:srgbClr val="990033"/>
              </a:solidFill>
            </a:endParaRPr>
          </a:p>
        </p:txBody>
      </p:sp>
      <p:pic>
        <p:nvPicPr>
          <p:cNvPr id="3" name="Picture 2" descr="A white background with black text&#10;&#10;Description automatically generated">
            <a:extLst>
              <a:ext uri="{FF2B5EF4-FFF2-40B4-BE49-F238E27FC236}">
                <a16:creationId xmlns:a16="http://schemas.microsoft.com/office/drawing/2014/main" id="{A6456D5E-88A2-3D02-2512-D14815C58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276600"/>
            <a:ext cx="6629400" cy="2743200"/>
          </a:xfrm>
          <a:prstGeom prst="rect">
            <a:avLst/>
          </a:prstGeom>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6">
            <a:extLst>
              <a:ext uri="{FF2B5EF4-FFF2-40B4-BE49-F238E27FC236}">
                <a16:creationId xmlns:a16="http://schemas.microsoft.com/office/drawing/2014/main" id="{D77A87FE-62D1-59F4-C36A-59ACCB6B3A24}"/>
              </a:ext>
            </a:extLst>
          </p:cNvPr>
          <p:cNvSpPr>
            <a:spLocks noGrp="1" noChangeArrowheads="1"/>
          </p:cNvSpPr>
          <p:nvPr>
            <p:ph type="title"/>
          </p:nvPr>
        </p:nvSpPr>
        <p:spPr/>
        <p:txBody>
          <a:bodyPr/>
          <a:lstStyle/>
          <a:p>
            <a:r>
              <a:rPr lang="en-US" altLang="en-US">
                <a:ea typeface="ＭＳ Ｐゴシック" panose="020B0600070205080204" pitchFamily="34" charset="-128"/>
              </a:rPr>
              <a:t>UPDATE</a:t>
            </a:r>
          </a:p>
        </p:txBody>
      </p:sp>
      <p:sp>
        <p:nvSpPr>
          <p:cNvPr id="70659" name="Rectangle 7">
            <a:extLst>
              <a:ext uri="{FF2B5EF4-FFF2-40B4-BE49-F238E27FC236}">
                <a16:creationId xmlns:a16="http://schemas.microsoft.com/office/drawing/2014/main" id="{05AA424A-D075-0037-BB65-1A431EFE0F84}"/>
              </a:ext>
            </a:extLst>
          </p:cNvPr>
          <p:cNvSpPr>
            <a:spLocks noGrp="1" noChangeArrowheads="1"/>
          </p:cNvSpPr>
          <p:nvPr>
            <p:ph type="body" idx="1"/>
          </p:nvPr>
        </p:nvSpPr>
        <p:spPr/>
        <p:txBody>
          <a:bodyPr/>
          <a:lstStyle/>
          <a:p>
            <a:r>
              <a:rPr lang="en-US" altLang="en-US">
                <a:ea typeface="ＭＳ Ｐゴシック" panose="020B0600070205080204" pitchFamily="34" charset="-128"/>
              </a:rPr>
              <a:t>Used to modify attribute values of one or more selected tuples</a:t>
            </a:r>
          </a:p>
          <a:p>
            <a:r>
              <a:rPr lang="en-US" altLang="en-US">
                <a:ea typeface="ＭＳ Ｐゴシック" panose="020B0600070205080204" pitchFamily="34" charset="-128"/>
              </a:rPr>
              <a:t>A WHERE-clause selects the tuples to be modified</a:t>
            </a:r>
          </a:p>
          <a:p>
            <a:r>
              <a:rPr lang="en-US" altLang="en-US">
                <a:ea typeface="ＭＳ Ｐゴシック" panose="020B0600070205080204" pitchFamily="34" charset="-128"/>
              </a:rPr>
              <a:t>An additional SET-clause specifies the attributes to be modified and their new values</a:t>
            </a:r>
          </a:p>
          <a:p>
            <a:r>
              <a:rPr lang="en-US" altLang="en-US">
                <a:ea typeface="ＭＳ Ｐゴシック" panose="020B0600070205080204" pitchFamily="34" charset="-128"/>
              </a:rPr>
              <a:t>Each command modifies tuples </a:t>
            </a:r>
            <a:r>
              <a:rPr lang="en-US" altLang="en-US" i="1">
                <a:ea typeface="ＭＳ Ｐゴシック" panose="020B0600070205080204" pitchFamily="34" charset="-128"/>
              </a:rPr>
              <a:t>in the same relation</a:t>
            </a:r>
          </a:p>
          <a:p>
            <a:r>
              <a:rPr lang="en-US" altLang="en-US">
                <a:ea typeface="ＭＳ Ｐゴシック" panose="020B0600070205080204" pitchFamily="34" charset="-128"/>
              </a:rPr>
              <a:t>Referential integrity specified as part of DDL specification is enforced</a:t>
            </a:r>
          </a:p>
        </p:txBody>
      </p:sp>
      <p:sp>
        <p:nvSpPr>
          <p:cNvPr id="70660" name="Slide Number Placeholder 3">
            <a:extLst>
              <a:ext uri="{FF2B5EF4-FFF2-40B4-BE49-F238E27FC236}">
                <a16:creationId xmlns:a16="http://schemas.microsoft.com/office/drawing/2014/main" id="{CC68F4DA-25D0-D8AD-DD73-2CA20F7206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6- 50</a:t>
            </a:r>
            <a:endParaRPr lang="en-CA" altLang="en-US" sz="1400">
              <a:solidFill>
                <a:srgbClr val="990033"/>
              </a:solidFill>
            </a:endParaRP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6">
            <a:extLst>
              <a:ext uri="{FF2B5EF4-FFF2-40B4-BE49-F238E27FC236}">
                <a16:creationId xmlns:a16="http://schemas.microsoft.com/office/drawing/2014/main" id="{95F0F65F-16B4-16D8-C875-23B6F50DE886}"/>
              </a:ext>
            </a:extLst>
          </p:cNvPr>
          <p:cNvSpPr>
            <a:spLocks noGrp="1" noChangeArrowheads="1"/>
          </p:cNvSpPr>
          <p:nvPr>
            <p:ph type="title"/>
          </p:nvPr>
        </p:nvSpPr>
        <p:spPr/>
        <p:txBody>
          <a:bodyPr/>
          <a:lstStyle/>
          <a:p>
            <a:r>
              <a:rPr lang="en-US" altLang="en-US">
                <a:ea typeface="ＭＳ Ｐゴシック" panose="020B0600070205080204" pitchFamily="34" charset="-128"/>
              </a:rPr>
              <a:t>UPDATE (contd.)</a:t>
            </a:r>
          </a:p>
        </p:txBody>
      </p:sp>
      <p:sp>
        <p:nvSpPr>
          <p:cNvPr id="160772" name="Rectangle 7">
            <a:extLst>
              <a:ext uri="{FF2B5EF4-FFF2-40B4-BE49-F238E27FC236}">
                <a16:creationId xmlns:a16="http://schemas.microsoft.com/office/drawing/2014/main" id="{8F51C7DA-4888-068C-6840-D35ED6D16CF7}"/>
              </a:ext>
            </a:extLst>
          </p:cNvPr>
          <p:cNvSpPr>
            <a:spLocks noGrp="1" noChangeArrowheads="1"/>
          </p:cNvSpPr>
          <p:nvPr>
            <p:ph type="body" idx="1"/>
          </p:nvPr>
        </p:nvSpPr>
        <p:spPr/>
        <p:txBody>
          <a:bodyPr/>
          <a:lstStyle/>
          <a:p>
            <a:pPr>
              <a:defRPr/>
            </a:pPr>
            <a:r>
              <a:rPr lang="en-US" altLang="en-US" dirty="0">
                <a:ea typeface="ＭＳ Ｐゴシック" panose="020B0600070205080204" pitchFamily="34" charset="-128"/>
              </a:rPr>
              <a:t>Example: Change the location and controlling department number of project number 10 to 'Bellaire' and 5, respectively</a:t>
            </a:r>
          </a:p>
          <a:p>
            <a:pPr marL="0" indent="0">
              <a:buFont typeface="Wingdings" pitchFamily="2" charset="2"/>
              <a:buNone/>
              <a:defRPr/>
            </a:pPr>
            <a:endParaRPr lang="en-US" altLang="en-US" dirty="0">
              <a:ea typeface="ＭＳ Ｐゴシック" panose="020B0600070205080204" pitchFamily="34" charset="-128"/>
            </a:endParaRPr>
          </a:p>
        </p:txBody>
      </p:sp>
      <p:sp>
        <p:nvSpPr>
          <p:cNvPr id="72708" name="Slide Number Placeholder 3">
            <a:extLst>
              <a:ext uri="{FF2B5EF4-FFF2-40B4-BE49-F238E27FC236}">
                <a16:creationId xmlns:a16="http://schemas.microsoft.com/office/drawing/2014/main" id="{F4E3B55B-AAFA-C5EB-5951-84519EBAC2D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6- 51</a:t>
            </a:r>
            <a:endParaRPr lang="en-CA" altLang="en-US" sz="1400">
              <a:solidFill>
                <a:srgbClr val="990033"/>
              </a:solidFill>
            </a:endParaRPr>
          </a:p>
        </p:txBody>
      </p:sp>
      <p:pic>
        <p:nvPicPr>
          <p:cNvPr id="3" name="Picture 2" descr="A black text on a white background&#10;&#10;Description automatically generated">
            <a:extLst>
              <a:ext uri="{FF2B5EF4-FFF2-40B4-BE49-F238E27FC236}">
                <a16:creationId xmlns:a16="http://schemas.microsoft.com/office/drawing/2014/main" id="{D1BAE539-0E84-5064-E2C0-2467986FC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886200"/>
            <a:ext cx="7124700" cy="1193800"/>
          </a:xfrm>
          <a:prstGeom prst="rect">
            <a:avLst/>
          </a:prstGeom>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3">
            <a:extLst>
              <a:ext uri="{FF2B5EF4-FFF2-40B4-BE49-F238E27FC236}">
                <a16:creationId xmlns:a16="http://schemas.microsoft.com/office/drawing/2014/main" id="{DB9E6F59-0B44-60E5-F8F7-D3DE214973B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a:t>
            </a:r>
            <a:fld id="{ADBE9CA0-D841-FE48-9F05-39494F647150}" type="slidenum">
              <a:rPr lang="en-US" altLang="en-US" sz="1400">
                <a:solidFill>
                  <a:srgbClr val="990033"/>
                </a:solidFill>
              </a:rPr>
              <a:pPr>
                <a:spcBef>
                  <a:spcPct val="0"/>
                </a:spcBef>
                <a:buClrTx/>
                <a:buSzTx/>
                <a:buFontTx/>
                <a:buNone/>
              </a:pPr>
              <a:t>69</a:t>
            </a:fld>
            <a:endParaRPr lang="en-CA" altLang="en-US" sz="1400">
              <a:solidFill>
                <a:srgbClr val="990033"/>
              </a:solidFill>
            </a:endParaRPr>
          </a:p>
        </p:txBody>
      </p:sp>
      <p:sp>
        <p:nvSpPr>
          <p:cNvPr id="74755" name="Rectangle 6">
            <a:extLst>
              <a:ext uri="{FF2B5EF4-FFF2-40B4-BE49-F238E27FC236}">
                <a16:creationId xmlns:a16="http://schemas.microsoft.com/office/drawing/2014/main" id="{C7C327CE-F8F5-308E-5F8C-1BD61AE146FD}"/>
              </a:ext>
            </a:extLst>
          </p:cNvPr>
          <p:cNvSpPr>
            <a:spLocks noGrp="1" noChangeArrowheads="1"/>
          </p:cNvSpPr>
          <p:nvPr>
            <p:ph type="title"/>
          </p:nvPr>
        </p:nvSpPr>
        <p:spPr/>
        <p:txBody>
          <a:bodyPr/>
          <a:lstStyle/>
          <a:p>
            <a:r>
              <a:rPr lang="en-US" altLang="en-US">
                <a:ea typeface="ＭＳ Ｐゴシック" panose="020B0600070205080204" pitchFamily="34" charset="-128"/>
              </a:rPr>
              <a:t>UPDATE (contd.)</a:t>
            </a:r>
          </a:p>
        </p:txBody>
      </p:sp>
      <p:sp>
        <p:nvSpPr>
          <p:cNvPr id="74756" name="Rectangle 7">
            <a:extLst>
              <a:ext uri="{FF2B5EF4-FFF2-40B4-BE49-F238E27FC236}">
                <a16:creationId xmlns:a16="http://schemas.microsoft.com/office/drawing/2014/main" id="{030A4365-5A98-DB9A-0111-F8EE0AC596EA}"/>
              </a:ext>
            </a:extLst>
          </p:cNvPr>
          <p:cNvSpPr>
            <a:spLocks noGrp="1" noChangeArrowheads="1"/>
          </p:cNvSpPr>
          <p:nvPr>
            <p:ph type="body" idx="1"/>
          </p:nvPr>
        </p:nvSpPr>
        <p:spPr/>
        <p:txBody>
          <a:bodyPr/>
          <a:lstStyle/>
          <a:p>
            <a:pPr>
              <a:lnSpc>
                <a:spcPct val="80000"/>
              </a:lnSpc>
            </a:pPr>
            <a:r>
              <a:rPr lang="en-US" altLang="en-US" sz="2400" dirty="0">
                <a:ea typeface="ＭＳ Ｐゴシック" panose="020B0600070205080204" pitchFamily="34" charset="-128"/>
              </a:rPr>
              <a:t>Example: Give all employees in the 'Research' department a 10% raise in salary.</a:t>
            </a:r>
          </a:p>
          <a:p>
            <a:pPr lvl="1">
              <a:lnSpc>
                <a:spcPct val="80000"/>
              </a:lnSpc>
              <a:buFont typeface="Wingdings" pitchFamily="2" charset="2"/>
              <a:buNone/>
            </a:pPr>
            <a:endParaRPr lang="en-US" altLang="en-US" sz="2200" dirty="0">
              <a:ea typeface="ＭＳ Ｐゴシック" panose="020B0600070205080204" pitchFamily="34" charset="-128"/>
            </a:endParaRPr>
          </a:p>
          <a:p>
            <a:pPr lvl="1">
              <a:lnSpc>
                <a:spcPct val="80000"/>
              </a:lnSpc>
              <a:buFont typeface="Wingdings" pitchFamily="2" charset="2"/>
              <a:buNone/>
            </a:pPr>
            <a:br>
              <a:rPr lang="en-US" altLang="en-US" sz="2200" dirty="0">
                <a:ea typeface="ＭＳ Ｐゴシック" panose="020B0600070205080204" pitchFamily="34" charset="-128"/>
              </a:rPr>
            </a:br>
            <a:endParaRPr lang="en-US" altLang="en-US" sz="2200" dirty="0">
              <a:ea typeface="ＭＳ Ｐゴシック" panose="020B0600070205080204" pitchFamily="34" charset="-128"/>
            </a:endParaRPr>
          </a:p>
          <a:p>
            <a:pPr>
              <a:lnSpc>
                <a:spcPct val="80000"/>
              </a:lnSpc>
            </a:pPr>
            <a:endParaRPr lang="en-US" altLang="en-US" sz="2400" dirty="0">
              <a:ea typeface="ＭＳ Ｐゴシック" panose="020B0600070205080204" pitchFamily="34" charset="-128"/>
            </a:endParaRPr>
          </a:p>
          <a:p>
            <a:pPr>
              <a:lnSpc>
                <a:spcPct val="80000"/>
              </a:lnSpc>
            </a:pPr>
            <a:r>
              <a:rPr lang="en-US" altLang="en-US" sz="2400" dirty="0">
                <a:ea typeface="ＭＳ Ｐゴシック" panose="020B0600070205080204" pitchFamily="34" charset="-128"/>
              </a:rPr>
              <a:t>In this request, the modified SALARY value depends on the original SALARY value in each tuple</a:t>
            </a:r>
          </a:p>
          <a:p>
            <a:pPr>
              <a:lnSpc>
                <a:spcPct val="80000"/>
              </a:lnSpc>
            </a:pPr>
            <a:endParaRPr lang="en-US" altLang="en-US" sz="2400" dirty="0">
              <a:ea typeface="ＭＳ Ｐゴシック" panose="020B0600070205080204" pitchFamily="34" charset="-128"/>
            </a:endParaRPr>
          </a:p>
          <a:p>
            <a:pPr lvl="1">
              <a:lnSpc>
                <a:spcPct val="80000"/>
              </a:lnSpc>
            </a:pPr>
            <a:r>
              <a:rPr lang="en-US" altLang="en-US" sz="2400" dirty="0">
                <a:ea typeface="ＭＳ Ｐゴシック" panose="020B0600070205080204" pitchFamily="34" charset="-128"/>
              </a:rPr>
              <a:t>The reference to the SALARY attribute on the right of = refers to the old SALARY value before modification</a:t>
            </a:r>
          </a:p>
          <a:p>
            <a:pPr lvl="1">
              <a:lnSpc>
                <a:spcPct val="80000"/>
              </a:lnSpc>
            </a:pPr>
            <a:r>
              <a:rPr lang="en-US" altLang="en-US" sz="2400" dirty="0">
                <a:ea typeface="ＭＳ Ｐゴシック" panose="020B0600070205080204" pitchFamily="34" charset="-128"/>
              </a:rPr>
              <a:t>The reference to the SALARY attribute on the left of = refers to the new SALARY value after modification</a:t>
            </a:r>
            <a:br>
              <a:rPr lang="en-US" altLang="en-US" sz="2400" dirty="0">
                <a:ea typeface="ＭＳ Ｐゴシック" panose="020B0600070205080204" pitchFamily="34" charset="-128"/>
              </a:rPr>
            </a:br>
            <a:endParaRPr lang="en-US" altLang="en-US" sz="2400" dirty="0">
              <a:ea typeface="ＭＳ Ｐゴシック" panose="020B0600070205080204" pitchFamily="34" charset="-128"/>
            </a:endParaRPr>
          </a:p>
        </p:txBody>
      </p:sp>
      <p:pic>
        <p:nvPicPr>
          <p:cNvPr id="3" name="Picture 2" descr="A close up of a sign&#10;&#10;Description automatically generated">
            <a:extLst>
              <a:ext uri="{FF2B5EF4-FFF2-40B4-BE49-F238E27FC236}">
                <a16:creationId xmlns:a16="http://schemas.microsoft.com/office/drawing/2014/main" id="{F5609E7B-BFF0-D58E-DC13-2F3FA4587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353865"/>
            <a:ext cx="5170311" cy="1075135"/>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917ADF3F-801F-AF90-D42D-56C749B832BC}"/>
              </a:ext>
            </a:extLst>
          </p:cNvPr>
          <p:cNvSpPr>
            <a:spLocks noGrp="1"/>
          </p:cNvSpPr>
          <p:nvPr>
            <p:ph type="title"/>
          </p:nvPr>
        </p:nvSpPr>
        <p:spPr/>
        <p:txBody>
          <a:bodyPr/>
          <a:lstStyle/>
          <a:p>
            <a:r>
              <a:rPr lang="en-US" altLang="en-US">
                <a:ea typeface="ＭＳ Ｐゴシック" panose="020B0600070205080204" pitchFamily="34" charset="-128"/>
              </a:rPr>
              <a:t>SQL Data Definition, Data Types, Standards</a:t>
            </a:r>
          </a:p>
        </p:txBody>
      </p:sp>
      <p:sp>
        <p:nvSpPr>
          <p:cNvPr id="20483" name="Content Placeholder 4">
            <a:extLst>
              <a:ext uri="{FF2B5EF4-FFF2-40B4-BE49-F238E27FC236}">
                <a16:creationId xmlns:a16="http://schemas.microsoft.com/office/drawing/2014/main" id="{874AD437-30C4-6F0C-9CD8-EAD09087853F}"/>
              </a:ext>
            </a:extLst>
          </p:cNvPr>
          <p:cNvSpPr>
            <a:spLocks noGrp="1"/>
          </p:cNvSpPr>
          <p:nvPr>
            <p:ph idx="1"/>
          </p:nvPr>
        </p:nvSpPr>
        <p:spPr/>
        <p:txBody>
          <a:bodyPr/>
          <a:lstStyle/>
          <a:p>
            <a:r>
              <a:rPr lang="en-US" altLang="en-US">
                <a:ea typeface="ＭＳ Ｐゴシック" panose="020B0600070205080204" pitchFamily="34" charset="-128"/>
              </a:rPr>
              <a:t>Terminology:</a:t>
            </a:r>
          </a:p>
          <a:p>
            <a:pPr lvl="1"/>
            <a:r>
              <a:rPr lang="en-US" altLang="en-US" b="1">
                <a:ea typeface="ＭＳ Ｐゴシック" panose="020B0600070205080204" pitchFamily="34" charset="-128"/>
              </a:rPr>
              <a:t>Table</a:t>
            </a:r>
            <a:r>
              <a:rPr lang="en-US" altLang="en-US">
                <a:ea typeface="ＭＳ Ｐゴシック" panose="020B0600070205080204" pitchFamily="34" charset="-128"/>
              </a:rPr>
              <a:t>, </a:t>
            </a:r>
            <a:r>
              <a:rPr lang="en-US" altLang="en-US" b="1">
                <a:ea typeface="ＭＳ Ｐゴシック" panose="020B0600070205080204" pitchFamily="34" charset="-128"/>
              </a:rPr>
              <a:t>row</a:t>
            </a:r>
            <a:r>
              <a:rPr lang="en-US" altLang="en-US">
                <a:ea typeface="ＭＳ Ｐゴシック" panose="020B0600070205080204" pitchFamily="34" charset="-128"/>
              </a:rPr>
              <a:t>, and </a:t>
            </a:r>
            <a:r>
              <a:rPr lang="en-US" altLang="en-US" b="1">
                <a:ea typeface="ＭＳ Ｐゴシック" panose="020B0600070205080204" pitchFamily="34" charset="-128"/>
              </a:rPr>
              <a:t>column</a:t>
            </a:r>
            <a:r>
              <a:rPr lang="en-US" altLang="en-US">
                <a:ea typeface="ＭＳ Ｐゴシック" panose="020B0600070205080204" pitchFamily="34" charset="-128"/>
              </a:rPr>
              <a:t> used for relational model terms relation, tuple, and attribute</a:t>
            </a:r>
          </a:p>
          <a:p>
            <a:r>
              <a:rPr lang="en-US" altLang="en-US">
                <a:latin typeface="Courier New" panose="02070309020205020404" pitchFamily="49" charset="0"/>
                <a:ea typeface="ＭＳ Ｐゴシック" panose="020B0600070205080204" pitchFamily="34" charset="-128"/>
                <a:cs typeface="Courier New" panose="02070309020205020404" pitchFamily="49" charset="0"/>
              </a:rPr>
              <a:t>CREATE</a:t>
            </a:r>
            <a:r>
              <a:rPr lang="en-US" altLang="en-US">
                <a:ea typeface="ＭＳ Ｐゴシック" panose="020B0600070205080204" pitchFamily="34" charset="-128"/>
              </a:rPr>
              <a:t> statement</a:t>
            </a:r>
          </a:p>
          <a:p>
            <a:pPr lvl="1"/>
            <a:r>
              <a:rPr lang="en-US" altLang="en-US">
                <a:ea typeface="ＭＳ Ｐゴシック" panose="020B0600070205080204" pitchFamily="34" charset="-128"/>
              </a:rPr>
              <a:t>Main SQL command for data definition</a:t>
            </a:r>
          </a:p>
          <a:p>
            <a:r>
              <a:rPr lang="en-US" altLang="en-US" sz="2600">
                <a:ea typeface="ＭＳ Ｐゴシック" panose="020B0600070205080204" pitchFamily="34" charset="-128"/>
              </a:rPr>
              <a:t>The language has features for : Data definition, Data Manipulation, Transaction control (Transact-SQL, Ch. 20), Indexing (Ch.17), Security specification (Grant and Revoke- see Ch.30), Active databases (Ch.26), Multi-media (Ch.26), Distributed databases (Ch.23) etc.</a:t>
            </a:r>
          </a:p>
        </p:txBody>
      </p:sp>
      <p:sp>
        <p:nvSpPr>
          <p:cNvPr id="20484" name="Slide Number Placeholder 3">
            <a:extLst>
              <a:ext uri="{FF2B5EF4-FFF2-40B4-BE49-F238E27FC236}">
                <a16:creationId xmlns:a16="http://schemas.microsoft.com/office/drawing/2014/main" id="{5AF4F2A4-5934-1563-8237-D2E43838A24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6- 5</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F10B5781-F12F-8735-9C75-24F6F8CD4398}"/>
              </a:ext>
            </a:extLst>
          </p:cNvPr>
          <p:cNvSpPr>
            <a:spLocks noGrp="1"/>
          </p:cNvSpPr>
          <p:nvPr>
            <p:ph type="title"/>
          </p:nvPr>
        </p:nvSpPr>
        <p:spPr/>
        <p:txBody>
          <a:bodyPr/>
          <a:lstStyle/>
          <a:p>
            <a:r>
              <a:rPr lang="en-US" altLang="en-US">
                <a:ea typeface="ＭＳ Ｐゴシック" panose="020B0600070205080204" pitchFamily="34" charset="-128"/>
              </a:rPr>
              <a:t>Additional Features of SQL</a:t>
            </a:r>
          </a:p>
        </p:txBody>
      </p:sp>
      <p:sp>
        <p:nvSpPr>
          <p:cNvPr id="76803" name="Content Placeholder 2">
            <a:extLst>
              <a:ext uri="{FF2B5EF4-FFF2-40B4-BE49-F238E27FC236}">
                <a16:creationId xmlns:a16="http://schemas.microsoft.com/office/drawing/2014/main" id="{8A50861D-6F4C-C8E0-C8CE-45F58328864A}"/>
              </a:ext>
            </a:extLst>
          </p:cNvPr>
          <p:cNvSpPr>
            <a:spLocks noGrp="1"/>
          </p:cNvSpPr>
          <p:nvPr>
            <p:ph idx="1"/>
          </p:nvPr>
        </p:nvSpPr>
        <p:spPr/>
        <p:txBody>
          <a:bodyPr/>
          <a:lstStyle/>
          <a:p>
            <a:r>
              <a:rPr lang="en-US" altLang="en-US" sz="2600" dirty="0">
                <a:ea typeface="ＭＳ Ｐゴシック" panose="020B0600070205080204" pitchFamily="34" charset="-128"/>
              </a:rPr>
              <a:t>Techniques for specifying complex retrieval queries (see Ch.7)</a:t>
            </a:r>
          </a:p>
          <a:p>
            <a:r>
              <a:rPr lang="en-US" altLang="en-US" sz="2600" dirty="0">
                <a:ea typeface="ＭＳ Ｐゴシック" panose="020B0600070205080204" pitchFamily="34" charset="-128"/>
              </a:rPr>
              <a:t>Writing programs in various programming languages that include SQL statements: </a:t>
            </a:r>
            <a:r>
              <a:rPr lang="en-US" altLang="en-US" sz="2600" dirty="0">
                <a:highlight>
                  <a:srgbClr val="FFFF00"/>
                </a:highlight>
                <a:ea typeface="ＭＳ Ｐゴシック" panose="020B0600070205080204" pitchFamily="34" charset="-128"/>
              </a:rPr>
              <a:t>Embedded</a:t>
            </a:r>
            <a:r>
              <a:rPr lang="en-US" altLang="en-US" sz="2600" dirty="0">
                <a:ea typeface="ＭＳ Ｐゴシック" panose="020B0600070205080204" pitchFamily="34" charset="-128"/>
              </a:rPr>
              <a:t> and dynamic SQL, SQL/CLI (Call Level Interface) and its predecessor ODBC, SQL/PSM (Persistent Stored Module) (See Ch.10)</a:t>
            </a:r>
          </a:p>
          <a:p>
            <a:r>
              <a:rPr lang="en-US" altLang="en-US" sz="2600" dirty="0">
                <a:ea typeface="ＭＳ Ｐゴシック" panose="020B0600070205080204" pitchFamily="34" charset="-128"/>
              </a:rPr>
              <a:t>Set of commands for specifying physical database design parameters, file structures for relations, and access paths, e.g., </a:t>
            </a:r>
            <a:r>
              <a:rPr lang="en-US" altLang="en-US" sz="2600" dirty="0">
                <a:highlight>
                  <a:srgbClr val="FFFF00"/>
                </a:highlight>
                <a:ea typeface="ＭＳ Ｐゴシック" panose="020B0600070205080204" pitchFamily="34" charset="-128"/>
              </a:rPr>
              <a:t>CREATE INDEX</a:t>
            </a:r>
          </a:p>
        </p:txBody>
      </p:sp>
      <p:sp>
        <p:nvSpPr>
          <p:cNvPr id="76804" name="Slide Number Placeholder 3">
            <a:extLst>
              <a:ext uri="{FF2B5EF4-FFF2-40B4-BE49-F238E27FC236}">
                <a16:creationId xmlns:a16="http://schemas.microsoft.com/office/drawing/2014/main" id="{5F9AD798-2458-30CD-FA01-20E72A5496E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6- 53</a:t>
            </a:r>
            <a:endParaRPr lang="en-CA" altLang="en-US" sz="1400">
              <a:solidFill>
                <a:srgbClr val="990033"/>
              </a:solidFill>
            </a:endParaRP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a:extLst>
              <a:ext uri="{FF2B5EF4-FFF2-40B4-BE49-F238E27FC236}">
                <a16:creationId xmlns:a16="http://schemas.microsoft.com/office/drawing/2014/main" id="{45DFCCCA-FCDA-F42E-EB07-BAB131C6D19F}"/>
              </a:ext>
            </a:extLst>
          </p:cNvPr>
          <p:cNvSpPr>
            <a:spLocks noGrp="1"/>
          </p:cNvSpPr>
          <p:nvPr>
            <p:ph type="title"/>
          </p:nvPr>
        </p:nvSpPr>
        <p:spPr/>
        <p:txBody>
          <a:bodyPr/>
          <a:lstStyle/>
          <a:p>
            <a:r>
              <a:rPr lang="en-US" altLang="en-US">
                <a:ea typeface="ＭＳ Ｐゴシック" panose="020B0600070205080204" pitchFamily="34" charset="-128"/>
              </a:rPr>
              <a:t>Additional Features of SQL (cont’d.)</a:t>
            </a:r>
          </a:p>
        </p:txBody>
      </p:sp>
      <p:sp>
        <p:nvSpPr>
          <p:cNvPr id="77827" name="Content Placeholder 2">
            <a:extLst>
              <a:ext uri="{FF2B5EF4-FFF2-40B4-BE49-F238E27FC236}">
                <a16:creationId xmlns:a16="http://schemas.microsoft.com/office/drawing/2014/main" id="{5CF40AB7-3670-540A-671B-0B5505D3C2ED}"/>
              </a:ext>
            </a:extLst>
          </p:cNvPr>
          <p:cNvSpPr>
            <a:spLocks noGrp="1"/>
          </p:cNvSpPr>
          <p:nvPr>
            <p:ph idx="1"/>
          </p:nvPr>
        </p:nvSpPr>
        <p:spPr/>
        <p:txBody>
          <a:bodyPr/>
          <a:lstStyle/>
          <a:p>
            <a:r>
              <a:rPr lang="en-US" altLang="en-US">
                <a:ea typeface="ＭＳ Ｐゴシック" panose="020B0600070205080204" pitchFamily="34" charset="-128"/>
              </a:rPr>
              <a:t>Transaction control commands (Ch.20)</a:t>
            </a:r>
          </a:p>
          <a:p>
            <a:r>
              <a:rPr lang="en-US" altLang="en-US">
                <a:ea typeface="ＭＳ Ｐゴシック" panose="020B0600070205080204" pitchFamily="34" charset="-128"/>
              </a:rPr>
              <a:t>Specifying the granting and revoking of privileges to users (Ch.30)</a:t>
            </a:r>
          </a:p>
          <a:p>
            <a:r>
              <a:rPr lang="en-US" altLang="en-US">
                <a:ea typeface="ＭＳ Ｐゴシック" panose="020B0600070205080204" pitchFamily="34" charset="-128"/>
              </a:rPr>
              <a:t>Constructs for creating triggers (Ch.26)</a:t>
            </a:r>
          </a:p>
          <a:p>
            <a:r>
              <a:rPr lang="en-US" altLang="en-US">
                <a:ea typeface="ＭＳ Ｐゴシック" panose="020B0600070205080204" pitchFamily="34" charset="-128"/>
              </a:rPr>
              <a:t>Enhanced relational systems known as object-relational define relations as classes. Abstract data types (called User Defined Types- UDTs) are supported with CREATE TYPE</a:t>
            </a:r>
          </a:p>
          <a:p>
            <a:r>
              <a:rPr lang="en-US" altLang="en-US">
                <a:ea typeface="ＭＳ Ｐゴシック" panose="020B0600070205080204" pitchFamily="34" charset="-128"/>
              </a:rPr>
              <a:t>New technologies such as XML (Ch.13) and OLAP (Ch.29) are added to versions of SQL</a:t>
            </a:r>
          </a:p>
        </p:txBody>
      </p:sp>
      <p:sp>
        <p:nvSpPr>
          <p:cNvPr id="77828" name="Slide Number Placeholder 3">
            <a:extLst>
              <a:ext uri="{FF2B5EF4-FFF2-40B4-BE49-F238E27FC236}">
                <a16:creationId xmlns:a16="http://schemas.microsoft.com/office/drawing/2014/main" id="{991D13BE-E367-EADD-3257-5105F7D0794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6- 54</a:t>
            </a:r>
            <a:endParaRPr lang="en-CA" altLang="en-US" sz="1400">
              <a:solidFill>
                <a:srgbClr val="990033"/>
              </a:solidFill>
            </a:endParaRP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a:extLst>
              <a:ext uri="{FF2B5EF4-FFF2-40B4-BE49-F238E27FC236}">
                <a16:creationId xmlns:a16="http://schemas.microsoft.com/office/drawing/2014/main" id="{079B7365-0FE1-2533-DDB5-281FF4CAD1AB}"/>
              </a:ext>
            </a:extLst>
          </p:cNvPr>
          <p:cNvSpPr>
            <a:spLocks noGrp="1"/>
          </p:cNvSpPr>
          <p:nvPr>
            <p:ph type="title"/>
          </p:nvPr>
        </p:nvSpPr>
        <p:spPr/>
        <p:txBody>
          <a:bodyPr/>
          <a:lstStyle/>
          <a:p>
            <a:r>
              <a:rPr lang="en-US" altLang="en-US">
                <a:ea typeface="ＭＳ Ｐゴシック" panose="020B0600070205080204" pitchFamily="34" charset="-128"/>
              </a:rPr>
              <a:t>Summary</a:t>
            </a:r>
          </a:p>
        </p:txBody>
      </p:sp>
      <p:sp>
        <p:nvSpPr>
          <p:cNvPr id="78851" name="Content Placeholder 2">
            <a:extLst>
              <a:ext uri="{FF2B5EF4-FFF2-40B4-BE49-F238E27FC236}">
                <a16:creationId xmlns:a16="http://schemas.microsoft.com/office/drawing/2014/main" id="{C093E9C7-7AF2-3C77-B3B4-029220A28764}"/>
              </a:ext>
            </a:extLst>
          </p:cNvPr>
          <p:cNvSpPr>
            <a:spLocks noGrp="1"/>
          </p:cNvSpPr>
          <p:nvPr>
            <p:ph idx="1"/>
          </p:nvPr>
        </p:nvSpPr>
        <p:spPr/>
        <p:txBody>
          <a:bodyPr/>
          <a:lstStyle/>
          <a:p>
            <a:r>
              <a:rPr lang="en-US" altLang="en-US">
                <a:ea typeface="ＭＳ Ｐゴシック" panose="020B0600070205080204" pitchFamily="34" charset="-128"/>
              </a:rPr>
              <a:t>SQL </a:t>
            </a:r>
          </a:p>
          <a:p>
            <a:pPr lvl="1"/>
            <a:r>
              <a:rPr lang="en-US" altLang="en-US">
                <a:ea typeface="ＭＳ Ｐゴシック" panose="020B0600070205080204" pitchFamily="34" charset="-128"/>
              </a:rPr>
              <a:t>A Comprehensive language for relational database management</a:t>
            </a:r>
          </a:p>
          <a:p>
            <a:pPr lvl="1"/>
            <a:r>
              <a:rPr lang="en-US" altLang="en-US">
                <a:ea typeface="ＭＳ Ｐゴシック" panose="020B0600070205080204" pitchFamily="34" charset="-128"/>
              </a:rPr>
              <a:t>Data definition, queries, updates, constraint specification, and view definition</a:t>
            </a:r>
          </a:p>
          <a:p>
            <a:r>
              <a:rPr lang="en-US" altLang="en-US">
                <a:ea typeface="ＭＳ Ｐゴシック" panose="020B0600070205080204" pitchFamily="34" charset="-128"/>
              </a:rPr>
              <a:t>Covered :</a:t>
            </a:r>
          </a:p>
          <a:p>
            <a:pPr lvl="1"/>
            <a:r>
              <a:rPr lang="en-US" altLang="en-US">
                <a:ea typeface="ＭＳ Ｐゴシック" panose="020B0600070205080204" pitchFamily="34" charset="-128"/>
              </a:rPr>
              <a:t>Data definition commands for creating tables </a:t>
            </a:r>
          </a:p>
          <a:p>
            <a:pPr lvl="1"/>
            <a:r>
              <a:rPr lang="en-US" altLang="en-US">
                <a:ea typeface="ＭＳ Ｐゴシック" panose="020B0600070205080204" pitchFamily="34" charset="-128"/>
              </a:rPr>
              <a:t>Commands for constraint specification</a:t>
            </a:r>
          </a:p>
          <a:p>
            <a:pPr lvl="1"/>
            <a:r>
              <a:rPr lang="en-US" altLang="en-US">
                <a:ea typeface="ＭＳ Ｐゴシック" panose="020B0600070205080204" pitchFamily="34" charset="-128"/>
              </a:rPr>
              <a:t>Simple retrieval queries</a:t>
            </a:r>
          </a:p>
          <a:p>
            <a:pPr lvl="1"/>
            <a:r>
              <a:rPr lang="en-US" altLang="en-US">
                <a:ea typeface="ＭＳ Ｐゴシック" panose="020B0600070205080204" pitchFamily="34" charset="-128"/>
              </a:rPr>
              <a:t>Database update commands</a:t>
            </a:r>
          </a:p>
        </p:txBody>
      </p:sp>
      <p:sp>
        <p:nvSpPr>
          <p:cNvPr id="78852" name="Slide Number Placeholder 3">
            <a:extLst>
              <a:ext uri="{FF2B5EF4-FFF2-40B4-BE49-F238E27FC236}">
                <a16:creationId xmlns:a16="http://schemas.microsoft.com/office/drawing/2014/main" id="{84733F60-24A0-8519-94BA-C1CA3B07298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6- 55</a:t>
            </a:r>
            <a:endParaRPr lang="en-CA" altLang="en-US" sz="1400">
              <a:solidFill>
                <a:srgbClr val="990033"/>
              </a:solidFill>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B4E419EC-035F-C0BF-C2A3-40A01D769CB5}"/>
              </a:ext>
            </a:extLst>
          </p:cNvPr>
          <p:cNvSpPr>
            <a:spLocks noGrp="1"/>
          </p:cNvSpPr>
          <p:nvPr>
            <p:ph type="title"/>
          </p:nvPr>
        </p:nvSpPr>
        <p:spPr/>
        <p:txBody>
          <a:bodyPr/>
          <a:lstStyle/>
          <a:p>
            <a:r>
              <a:rPr lang="en-US" altLang="en-US">
                <a:ea typeface="ＭＳ Ｐゴシック" panose="020B0600070205080204" pitchFamily="34" charset="-128"/>
              </a:rPr>
              <a:t>SQL Standards</a:t>
            </a:r>
          </a:p>
        </p:txBody>
      </p:sp>
      <p:sp>
        <p:nvSpPr>
          <p:cNvPr id="21507" name="Content Placeholder 2">
            <a:extLst>
              <a:ext uri="{FF2B5EF4-FFF2-40B4-BE49-F238E27FC236}">
                <a16:creationId xmlns:a16="http://schemas.microsoft.com/office/drawing/2014/main" id="{814FCE68-8C4D-CF06-9811-809A7EF28AB6}"/>
              </a:ext>
            </a:extLst>
          </p:cNvPr>
          <p:cNvSpPr>
            <a:spLocks noGrp="1"/>
          </p:cNvSpPr>
          <p:nvPr>
            <p:ph idx="1"/>
          </p:nvPr>
        </p:nvSpPr>
        <p:spPr/>
        <p:txBody>
          <a:bodyPr/>
          <a:lstStyle/>
          <a:p>
            <a:r>
              <a:rPr lang="en-US" altLang="en-US" sz="2600">
                <a:ea typeface="ＭＳ Ｐゴシック" panose="020B0600070205080204" pitchFamily="34" charset="-128"/>
              </a:rPr>
              <a:t>SQL has gone through many standards: starting with SQL-86 or SQL 1.A. SQL-92 is referred to as SQL-2. </a:t>
            </a:r>
          </a:p>
          <a:p>
            <a:r>
              <a:rPr lang="en-US" altLang="en-US" sz="2600">
                <a:ea typeface="ＭＳ Ｐゴシック" panose="020B0600070205080204" pitchFamily="34" charset="-128"/>
              </a:rPr>
              <a:t>Later standards (from SQL-1999) are divided into </a:t>
            </a:r>
            <a:r>
              <a:rPr lang="en-US" altLang="en-US" sz="2600" b="1">
                <a:ea typeface="ＭＳ Ｐゴシック" panose="020B0600070205080204" pitchFamily="34" charset="-128"/>
              </a:rPr>
              <a:t>core</a:t>
            </a:r>
            <a:r>
              <a:rPr lang="en-US" altLang="en-US" sz="2600">
                <a:ea typeface="ＭＳ Ｐゴシック" panose="020B0600070205080204" pitchFamily="34" charset="-128"/>
              </a:rPr>
              <a:t> specification and specialized </a:t>
            </a:r>
            <a:r>
              <a:rPr lang="en-US" altLang="en-US" sz="2600" b="1">
                <a:ea typeface="ＭＳ Ｐゴシック" panose="020B0600070205080204" pitchFamily="34" charset="-128"/>
              </a:rPr>
              <a:t>extensions</a:t>
            </a:r>
            <a:r>
              <a:rPr lang="en-US" altLang="en-US" sz="2600">
                <a:ea typeface="ＭＳ Ｐゴシック" panose="020B0600070205080204" pitchFamily="34" charset="-128"/>
              </a:rPr>
              <a:t>. The extensions are implemented for different applications – such as data mining, data warehousing, multimedia etc. </a:t>
            </a:r>
          </a:p>
          <a:p>
            <a:r>
              <a:rPr lang="en-US" altLang="en-US" sz="2600">
                <a:ea typeface="ＭＳ Ｐゴシック" panose="020B0600070205080204" pitchFamily="34" charset="-128"/>
              </a:rPr>
              <a:t>SQL-2006 added XML features (Ch. 13); In 2008 they added Object-oriented features (Ch. 12). </a:t>
            </a:r>
          </a:p>
          <a:p>
            <a:r>
              <a:rPr lang="en-US" altLang="en-US" sz="2600">
                <a:ea typeface="ＭＳ Ｐゴシック" panose="020B0600070205080204" pitchFamily="34" charset="-128"/>
              </a:rPr>
              <a:t>SQL-3 is the current standard which started with SQL-1999. It is not fully implemented in any RDBMS.</a:t>
            </a:r>
          </a:p>
          <a:p>
            <a:endParaRPr lang="en-US" altLang="en-US" b="1">
              <a:ea typeface="ＭＳ Ｐゴシック" panose="020B0600070205080204" pitchFamily="34" charset="-128"/>
            </a:endParaRPr>
          </a:p>
        </p:txBody>
      </p:sp>
      <p:sp>
        <p:nvSpPr>
          <p:cNvPr id="21508" name="Slide Number Placeholder 3">
            <a:extLst>
              <a:ext uri="{FF2B5EF4-FFF2-40B4-BE49-F238E27FC236}">
                <a16:creationId xmlns:a16="http://schemas.microsoft.com/office/drawing/2014/main" id="{1B388C12-2C86-0B21-28C4-7F2CDCE31DB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6- 6</a:t>
            </a:r>
            <a:endParaRPr lang="en-CA" altLang="en-US" sz="1400">
              <a:solidFill>
                <a:srgbClr val="990033"/>
              </a:solidFill>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E8CC7F35-7F00-6479-E6E3-D3F898850E2A}"/>
              </a:ext>
            </a:extLst>
          </p:cNvPr>
          <p:cNvSpPr>
            <a:spLocks noGrp="1"/>
          </p:cNvSpPr>
          <p:nvPr>
            <p:ph type="title"/>
          </p:nvPr>
        </p:nvSpPr>
        <p:spPr/>
        <p:txBody>
          <a:bodyPr/>
          <a:lstStyle/>
          <a:p>
            <a:r>
              <a:rPr lang="en-US" altLang="en-US">
                <a:ea typeface="ＭＳ Ｐゴシック" panose="020B0600070205080204" pitchFamily="34" charset="-128"/>
              </a:rPr>
              <a:t>Schema and Catalog Concepts in SQL</a:t>
            </a:r>
          </a:p>
        </p:txBody>
      </p:sp>
      <p:sp>
        <p:nvSpPr>
          <p:cNvPr id="22531" name="Content Placeholder 2">
            <a:extLst>
              <a:ext uri="{FF2B5EF4-FFF2-40B4-BE49-F238E27FC236}">
                <a16:creationId xmlns:a16="http://schemas.microsoft.com/office/drawing/2014/main" id="{36844328-D94D-3D60-508C-59D5BB403469}"/>
              </a:ext>
            </a:extLst>
          </p:cNvPr>
          <p:cNvSpPr>
            <a:spLocks noGrp="1"/>
          </p:cNvSpPr>
          <p:nvPr>
            <p:ph idx="1"/>
          </p:nvPr>
        </p:nvSpPr>
        <p:spPr/>
        <p:txBody>
          <a:bodyPr/>
          <a:lstStyle/>
          <a:p>
            <a:r>
              <a:rPr lang="en-US" altLang="en-US">
                <a:ea typeface="ＭＳ Ｐゴシック" panose="020B0600070205080204" pitchFamily="34" charset="-128"/>
              </a:rPr>
              <a:t>We cover the basic standard SQL syntax – there are variations in existing RDBMS systems</a:t>
            </a:r>
          </a:p>
          <a:p>
            <a:r>
              <a:rPr lang="en-US" altLang="en-US" b="1">
                <a:ea typeface="ＭＳ Ｐゴシック" panose="020B0600070205080204" pitchFamily="34" charset="-128"/>
              </a:rPr>
              <a:t>SQL schema </a:t>
            </a:r>
          </a:p>
          <a:p>
            <a:pPr lvl="1"/>
            <a:r>
              <a:rPr lang="en-US" altLang="en-US" sz="2400">
                <a:ea typeface="ＭＳ Ｐゴシック" panose="020B0600070205080204" pitchFamily="34" charset="-128"/>
              </a:rPr>
              <a:t>Identified by a </a:t>
            </a:r>
            <a:r>
              <a:rPr lang="en-US" altLang="en-US" sz="2400" b="1">
                <a:ea typeface="ＭＳ Ｐゴシック" panose="020B0600070205080204" pitchFamily="34" charset="-128"/>
              </a:rPr>
              <a:t>schema name</a:t>
            </a:r>
          </a:p>
          <a:p>
            <a:pPr lvl="1"/>
            <a:r>
              <a:rPr lang="en-US" altLang="en-US" sz="2400">
                <a:ea typeface="ＭＳ Ｐゴシック" panose="020B0600070205080204" pitchFamily="34" charset="-128"/>
              </a:rPr>
              <a:t>Includes an </a:t>
            </a:r>
            <a:r>
              <a:rPr lang="en-US" altLang="en-US" sz="2400" b="1">
                <a:ea typeface="ＭＳ Ｐゴシック" panose="020B0600070205080204" pitchFamily="34" charset="-128"/>
              </a:rPr>
              <a:t>authorization identifier </a:t>
            </a:r>
            <a:r>
              <a:rPr lang="en-US" altLang="en-US" sz="2400">
                <a:ea typeface="ＭＳ Ｐゴシック" panose="020B0600070205080204" pitchFamily="34" charset="-128"/>
              </a:rPr>
              <a:t>and </a:t>
            </a:r>
            <a:r>
              <a:rPr lang="en-US" altLang="en-US" sz="2400" b="1">
                <a:ea typeface="ＭＳ Ｐゴシック" panose="020B0600070205080204" pitchFamily="34" charset="-128"/>
              </a:rPr>
              <a:t>descriptors</a:t>
            </a:r>
            <a:r>
              <a:rPr lang="en-US" altLang="en-US" sz="2400">
                <a:ea typeface="ＭＳ Ｐゴシック" panose="020B0600070205080204" pitchFamily="34" charset="-128"/>
              </a:rPr>
              <a:t> for each element </a:t>
            </a:r>
          </a:p>
          <a:p>
            <a:r>
              <a:rPr lang="en-US" altLang="en-US" b="1">
                <a:ea typeface="ＭＳ Ｐゴシック" panose="020B0600070205080204" pitchFamily="34" charset="-128"/>
              </a:rPr>
              <a:t>Schema</a:t>
            </a:r>
            <a:r>
              <a:rPr lang="en-US" altLang="en-US">
                <a:ea typeface="ＭＳ Ｐゴシック" panose="020B0600070205080204" pitchFamily="34" charset="-128"/>
              </a:rPr>
              <a:t> </a:t>
            </a:r>
            <a:r>
              <a:rPr lang="en-US" altLang="en-US" b="1">
                <a:ea typeface="ＭＳ Ｐゴシック" panose="020B0600070205080204" pitchFamily="34" charset="-128"/>
              </a:rPr>
              <a:t>elements</a:t>
            </a:r>
            <a:r>
              <a:rPr lang="en-US" altLang="en-US">
                <a:ea typeface="ＭＳ Ｐゴシック" panose="020B0600070205080204" pitchFamily="34" charset="-128"/>
              </a:rPr>
              <a:t> include </a:t>
            </a:r>
          </a:p>
          <a:p>
            <a:pPr lvl="1"/>
            <a:r>
              <a:rPr lang="en-US" altLang="en-US" sz="2400">
                <a:ea typeface="ＭＳ Ｐゴシック" panose="020B0600070205080204" pitchFamily="34" charset="-128"/>
              </a:rPr>
              <a:t>Tables, constraints, views, domains, and other constructs</a:t>
            </a:r>
          </a:p>
          <a:p>
            <a:r>
              <a:rPr lang="en-US" altLang="en-US">
                <a:ea typeface="ＭＳ Ｐゴシック" panose="020B0600070205080204" pitchFamily="34" charset="-128"/>
              </a:rPr>
              <a:t>Each statement in SQL ends with a </a:t>
            </a:r>
            <a:r>
              <a:rPr lang="en-US" altLang="en-US" b="1">
                <a:ea typeface="ＭＳ Ｐゴシック" panose="020B0600070205080204" pitchFamily="34" charset="-128"/>
              </a:rPr>
              <a:t>semicolon</a:t>
            </a:r>
          </a:p>
          <a:p>
            <a:endParaRPr lang="en-US" altLang="en-US">
              <a:ea typeface="ＭＳ Ｐゴシック" panose="020B0600070205080204" pitchFamily="34" charset="-128"/>
            </a:endParaRPr>
          </a:p>
        </p:txBody>
      </p:sp>
      <p:sp>
        <p:nvSpPr>
          <p:cNvPr id="22532" name="Slide Number Placeholder 3">
            <a:extLst>
              <a:ext uri="{FF2B5EF4-FFF2-40B4-BE49-F238E27FC236}">
                <a16:creationId xmlns:a16="http://schemas.microsoft.com/office/drawing/2014/main" id="{F3F70C07-1F63-E737-B816-2AD362137D5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990033"/>
                </a:solidFill>
              </a:rPr>
              <a:t>Slide 6- </a:t>
            </a:r>
            <a:fld id="{EF010D18-4608-B34F-9E56-9CA82DA46D7A}" type="slidenum">
              <a:rPr lang="en-US" altLang="en-US" sz="1400">
                <a:solidFill>
                  <a:srgbClr val="990033"/>
                </a:solidFill>
              </a:rPr>
              <a:pPr>
                <a:spcBef>
                  <a:spcPct val="0"/>
                </a:spcBef>
                <a:buClrTx/>
                <a:buSzTx/>
                <a:buFontTx/>
                <a:buNone/>
              </a:pPr>
              <a:t>9</a:t>
            </a:fld>
            <a:endParaRPr lang="en-CA" altLang="en-US" sz="1400">
              <a:solidFill>
                <a:srgbClr val="990033"/>
              </a:solidFill>
            </a:endParaRP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CA"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CA" sz="2400" b="0" i="0" u="none" strike="noStrike" cap="none" normalizeH="0" baseline="0" smtClean="0">
            <a:ln>
              <a:noFill/>
            </a:ln>
            <a:solidFill>
              <a:schemeClr val="tx1"/>
            </a:solidFill>
            <a:effectLst/>
            <a:latin typeface="Arial"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6818</TotalTime>
  <Words>3943</Words>
  <Application>Microsoft Macintosh PowerPoint</Application>
  <PresentationFormat>Letter Paper (8.5x11 in)</PresentationFormat>
  <Paragraphs>486</Paragraphs>
  <Slides>72</Slides>
  <Notes>11</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ＭＳ Ｐゴシック</vt:lpstr>
      <vt:lpstr>Arial</vt:lpstr>
      <vt:lpstr>Courier New</vt:lpstr>
      <vt:lpstr>Helvetica</vt:lpstr>
      <vt:lpstr>Tahoma</vt:lpstr>
      <vt:lpstr>Verdana</vt:lpstr>
      <vt:lpstr>Wingdings</vt:lpstr>
      <vt:lpstr>Blends</vt:lpstr>
      <vt:lpstr>PowerPoint Presentation</vt:lpstr>
      <vt:lpstr> </vt:lpstr>
      <vt:lpstr>PowerPoint Presentation</vt:lpstr>
      <vt:lpstr>Chapter 6 Outline</vt:lpstr>
      <vt:lpstr>Basic SQL</vt:lpstr>
      <vt:lpstr>Basic SQL</vt:lpstr>
      <vt:lpstr>SQL Data Definition, Data Types, Standards</vt:lpstr>
      <vt:lpstr>SQL Standards</vt:lpstr>
      <vt:lpstr>Schema and Catalog Concepts in SQL</vt:lpstr>
      <vt:lpstr>Schema and Catalog Concepts in SQL (cont’d.)</vt:lpstr>
      <vt:lpstr>The CREATE TABLE Command in SQL</vt:lpstr>
      <vt:lpstr>The CREATE TABLE Command in SQL (cont’d.)</vt:lpstr>
      <vt:lpstr>COMPANY relational database schema (Fig. 5.7)</vt:lpstr>
      <vt:lpstr>One possible database state for the COMPANY relational database schema (Fig. 5.6)</vt:lpstr>
      <vt:lpstr>One possible database state for the COMPANY relational database schema – continued (Fig. 5.6)</vt:lpstr>
      <vt:lpstr>SQL CREATE TABLE data definition statements for defining the COMPANY schema from Figure 5.7 (Fig. 6.1)</vt:lpstr>
      <vt:lpstr>SQL CREATE TABLE data definition statements for defining the COMPANY schema from Figure 5.7 (Fig. 6.1)-continued</vt:lpstr>
      <vt:lpstr>The CREATE TABLE Command in SQL (cont’d.)</vt:lpstr>
      <vt:lpstr>The Alter Table Command</vt:lpstr>
      <vt:lpstr>The Alter Table Command</vt:lpstr>
      <vt:lpstr>The Alter Table Command</vt:lpstr>
      <vt:lpstr>The Alter Table Command</vt:lpstr>
      <vt:lpstr>Drop Table</vt:lpstr>
      <vt:lpstr>Attribute Data Types and Domains in SQL</vt:lpstr>
      <vt:lpstr>Attribute Data Types and Domains in SQL (cont’d.)</vt:lpstr>
      <vt:lpstr>Attribute Data Types and Domains in SQL (cont’d.)</vt:lpstr>
      <vt:lpstr>Attribute Data Types and Domains in SQL (cont’d.)</vt:lpstr>
      <vt:lpstr>Specifying Constraints in SQL</vt:lpstr>
      <vt:lpstr>Specifying Attribute Constraints</vt:lpstr>
      <vt:lpstr>Specifying Key and Referential Integrity Constraints</vt:lpstr>
      <vt:lpstr>Specifying Key and Referential Integrity Constraints (cont’d.)</vt:lpstr>
      <vt:lpstr>Giving Names to Constraints</vt:lpstr>
      <vt:lpstr>Default attribute values and referential integrity triggered action specification (Fig. 6.2)</vt:lpstr>
      <vt:lpstr>Specifying Constraints on Tuples Using CHECK</vt:lpstr>
      <vt:lpstr>Basic Retrieval Queries in SQL</vt:lpstr>
      <vt:lpstr>The SELECT-FROM-WHERE Structure of Basic SQL Queries</vt:lpstr>
      <vt:lpstr>The SELECT-FROM-WHERE Structure of Basic SQL Queries (cont’d.)</vt:lpstr>
      <vt:lpstr>Basic Retrieval Queries</vt:lpstr>
      <vt:lpstr>Basic Retrieval Queries (Contd.)</vt:lpstr>
      <vt:lpstr>Ambiguous Attribute Names </vt:lpstr>
      <vt:lpstr>Aliasing, and Renaming</vt:lpstr>
      <vt:lpstr>Aliasing,Renaming and Tuple Variables (contd.)</vt:lpstr>
      <vt:lpstr>Unspecified WHERE Clause and Use of the Asterisk</vt:lpstr>
      <vt:lpstr>Employee X Department</vt:lpstr>
      <vt:lpstr>Unspecified WHERE Clause and Use of the Asterisk (cont’d.)</vt:lpstr>
      <vt:lpstr>Tables as Sets in SQL</vt:lpstr>
      <vt:lpstr>Tables as Sets in SQL (cont’d.)</vt:lpstr>
      <vt:lpstr>UNION, EXCEPT (difference), INTERSECT</vt:lpstr>
      <vt:lpstr>Multiset Operations (ALL)</vt:lpstr>
      <vt:lpstr>Substring Pattern Matching and Arithmetic Operators</vt:lpstr>
      <vt:lpstr>Substring Pattern Matching and Arithmetic Operators (cont’d.)</vt:lpstr>
      <vt:lpstr>BETWEEN comparison operator</vt:lpstr>
      <vt:lpstr>Arithmetic Operations</vt:lpstr>
      <vt:lpstr>Ordering of Query Results</vt:lpstr>
      <vt:lpstr>Ordering of Query Results</vt:lpstr>
      <vt:lpstr> Basic SQL Retrieval Query Block</vt:lpstr>
      <vt:lpstr>NULL Values</vt:lpstr>
      <vt:lpstr>Relational Integrity Constraints</vt:lpstr>
      <vt:lpstr>INSERT, DELETE, and UPDATE Statements in SQL</vt:lpstr>
      <vt:lpstr>INSERT</vt:lpstr>
      <vt:lpstr>The INSERT Command</vt:lpstr>
      <vt:lpstr>Enforce Integrity Constraints</vt:lpstr>
      <vt:lpstr>PowerPoint Presentation</vt:lpstr>
      <vt:lpstr>BULK LOADING OF TABLES</vt:lpstr>
      <vt:lpstr>DELETE</vt:lpstr>
      <vt:lpstr>The DELETE Command</vt:lpstr>
      <vt:lpstr>UPDATE</vt:lpstr>
      <vt:lpstr>UPDATE (contd.)</vt:lpstr>
      <vt:lpstr>UPDATE (contd.)</vt:lpstr>
      <vt:lpstr>Additional Features of SQL</vt:lpstr>
      <vt:lpstr>Additional Features of SQL (cont’d.)</vt:lpstr>
      <vt:lpstr>Summary</vt:lpstr>
    </vt:vector>
  </TitlesOfParts>
  <Manager/>
  <Company>©2007 Pearson Addison-Wesley. All rights reserved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5</dc:title>
  <dc:subject>The Relational Data Model and Relational Database Constraints</dc:subject>
  <dc:creator>Elmasri/Navathe</dc:creator>
  <cp:keywords/>
  <dc:description/>
  <cp:lastModifiedBy>Murat Haciomeroglu</cp:lastModifiedBy>
  <cp:revision>138</cp:revision>
  <cp:lastPrinted>2015-08-18T02:47:48Z</cp:lastPrinted>
  <dcterms:created xsi:type="dcterms:W3CDTF">2005-02-25T19:46:41Z</dcterms:created>
  <dcterms:modified xsi:type="dcterms:W3CDTF">2025-04-02T13:40:27Z</dcterms:modified>
  <cp:category/>
</cp:coreProperties>
</file>